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61" r:id="rId3"/>
    <p:sldId id="258" r:id="rId4"/>
    <p:sldId id="259" r:id="rId5"/>
    <p:sldId id="260" r:id="rId6"/>
    <p:sldId id="262" r:id="rId7"/>
    <p:sldId id="263" r:id="rId8"/>
    <p:sldId id="265" r:id="rId9"/>
    <p:sldId id="266" r:id="rId10"/>
    <p:sldId id="267" r:id="rId11"/>
    <p:sldId id="268" r:id="rId12"/>
    <p:sldId id="269" r:id="rId13"/>
    <p:sldId id="270" r:id="rId14"/>
    <p:sldId id="271" r:id="rId15"/>
    <p:sldId id="272" r:id="rId16"/>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50" d="100"/>
          <a:sy n="50" d="100"/>
        </p:scale>
        <p:origin x="-1002"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8" name="TextBox 7"/>
          <p:cNvSpPr txBox="1"/>
          <p:nvPr/>
        </p:nvSpPr>
        <p:spPr>
          <a:xfrm>
            <a:off x="1828800" y="3159760"/>
            <a:ext cx="457200" cy="1034129"/>
          </a:xfrm>
          <a:prstGeom prst="rect">
            <a:avLst/>
          </a:prstGeom>
          <a:noFill/>
        </p:spPr>
        <p:txBody>
          <a:bodyPr wrap="square" lIns="0" tIns="9144" rIns="0" bIns="9144" rtlCol="0" anchor="ctr"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2" name="Title 1"/>
          <p:cNvSpPr>
            <a:spLocks noGrp="1"/>
          </p:cNvSpPr>
          <p:nvPr>
            <p:ph type="ctrTitle"/>
          </p:nvPr>
        </p:nvSpPr>
        <p:spPr>
          <a:xfrm>
            <a:off x="777240" y="1219200"/>
            <a:ext cx="7543800" cy="2152650"/>
          </a:xfrm>
        </p:spPr>
        <p:txBody>
          <a:bodyPr>
            <a:noAutofit/>
          </a:bodyPr>
          <a:lstStyle>
            <a:lvl1pPr>
              <a:defRPr sz="6000">
                <a:solidFill>
                  <a:schemeClr val="tx1"/>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2133600" y="3375491"/>
            <a:ext cx="6172200" cy="685800"/>
          </a:xfrm>
        </p:spPr>
        <p:txBody>
          <a:bodyPr anchor="ct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15" name="Date Placeholder 14"/>
          <p:cNvSpPr>
            <a:spLocks noGrp="1"/>
          </p:cNvSpPr>
          <p:nvPr>
            <p:ph type="dt" sz="half" idx="10"/>
          </p:nvPr>
        </p:nvSpPr>
        <p:spPr/>
        <p:txBody>
          <a:bodyPr/>
          <a:lstStyle/>
          <a:p>
            <a:fld id="{ED61F86E-6A59-4F99-AFFD-0E0AD5FC1FB9}" type="datetimeFigureOut">
              <a:rPr lang="es-MX" smtClean="0"/>
              <a:t>30/10/2014</a:t>
            </a:fld>
            <a:endParaRPr lang="es-MX"/>
          </a:p>
        </p:txBody>
      </p:sp>
      <p:sp>
        <p:nvSpPr>
          <p:cNvPr id="16" name="Slide Number Placeholder 15"/>
          <p:cNvSpPr>
            <a:spLocks noGrp="1"/>
          </p:cNvSpPr>
          <p:nvPr>
            <p:ph type="sldNum" sz="quarter" idx="11"/>
          </p:nvPr>
        </p:nvSpPr>
        <p:spPr/>
        <p:txBody>
          <a:bodyPr/>
          <a:lstStyle/>
          <a:p>
            <a:fld id="{F62A1464-E1A6-4CC1-9C83-48FE26CBDFE0}" type="slidenum">
              <a:rPr lang="es-MX" smtClean="0"/>
              <a:t>‹Nº›</a:t>
            </a:fld>
            <a:endParaRPr lang="es-MX"/>
          </a:p>
        </p:txBody>
      </p:sp>
      <p:sp>
        <p:nvSpPr>
          <p:cNvPr id="17" name="Footer Placeholder 16"/>
          <p:cNvSpPr>
            <a:spLocks noGrp="1"/>
          </p:cNvSpPr>
          <p:nvPr>
            <p:ph type="ftr" sz="quarter" idx="12"/>
          </p:nvPr>
        </p:nvSpPr>
        <p:spPr/>
        <p:txBody>
          <a:bodyPr/>
          <a:lstStyle/>
          <a:p>
            <a:endParaRPr lang="es-MX"/>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2133600" y="685801"/>
            <a:ext cx="5791200" cy="3505199"/>
          </a:xfrm>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ED61F86E-6A59-4F99-AFFD-0E0AD5FC1FB9}" type="datetimeFigureOut">
              <a:rPr lang="es-MX" smtClean="0"/>
              <a:t>30/10/2014</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F62A1464-E1A6-4CC1-9C83-48FE26CBDFE0}" type="slidenum">
              <a:rPr lang="es-MX" smtClean="0"/>
              <a:t>‹Nº›</a:t>
            </a:fld>
            <a:endParaRPr lang="es-MX"/>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9600" y="609601"/>
            <a:ext cx="2133600" cy="5181600"/>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2895600" y="685801"/>
            <a:ext cx="5029200" cy="4572000"/>
          </a:xfrm>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ED61F86E-6A59-4F99-AFFD-0E0AD5FC1FB9}" type="datetimeFigureOut">
              <a:rPr lang="es-MX" smtClean="0"/>
              <a:t>30/10/2014</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F62A1464-E1A6-4CC1-9C83-48FE26CBDFE0}" type="slidenum">
              <a:rPr lang="es-MX" smtClean="0"/>
              <a:t>‹Nº›</a:t>
            </a:fld>
            <a:endParaRPr lang="es-MX"/>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13" name="Title 12"/>
          <p:cNvSpPr>
            <a:spLocks noGrp="1"/>
          </p:cNvSpPr>
          <p:nvPr>
            <p:ph type="title"/>
          </p:nvPr>
        </p:nvSpPr>
        <p:spPr/>
        <p:txBody>
          <a:bodyPr/>
          <a:lstStyle/>
          <a:p>
            <a:r>
              <a:rPr lang="es-ES" smtClean="0"/>
              <a:t>Haga clic para modificar el estilo de título del patrón</a:t>
            </a:r>
            <a:endParaRPr lang="en-US"/>
          </a:p>
        </p:txBody>
      </p:sp>
      <p:sp>
        <p:nvSpPr>
          <p:cNvPr id="14" name="Date Placeholder 13"/>
          <p:cNvSpPr>
            <a:spLocks noGrp="1"/>
          </p:cNvSpPr>
          <p:nvPr>
            <p:ph type="dt" sz="half" idx="10"/>
          </p:nvPr>
        </p:nvSpPr>
        <p:spPr/>
        <p:txBody>
          <a:bodyPr/>
          <a:lstStyle/>
          <a:p>
            <a:fld id="{ED61F86E-6A59-4F99-AFFD-0E0AD5FC1FB9}" type="datetimeFigureOut">
              <a:rPr lang="es-MX" smtClean="0"/>
              <a:t>30/10/2014</a:t>
            </a:fld>
            <a:endParaRPr lang="es-MX"/>
          </a:p>
        </p:txBody>
      </p:sp>
      <p:sp>
        <p:nvSpPr>
          <p:cNvPr id="15" name="Slide Number Placeholder 14"/>
          <p:cNvSpPr>
            <a:spLocks noGrp="1"/>
          </p:cNvSpPr>
          <p:nvPr>
            <p:ph type="sldNum" sz="quarter" idx="11"/>
          </p:nvPr>
        </p:nvSpPr>
        <p:spPr/>
        <p:txBody>
          <a:bodyPr/>
          <a:lstStyle/>
          <a:p>
            <a:fld id="{F62A1464-E1A6-4CC1-9C83-48FE26CBDFE0}" type="slidenum">
              <a:rPr lang="es-MX" smtClean="0"/>
              <a:t>‹Nº›</a:t>
            </a:fld>
            <a:endParaRPr lang="es-MX"/>
          </a:p>
        </p:txBody>
      </p:sp>
      <p:sp>
        <p:nvSpPr>
          <p:cNvPr id="16" name="Footer Placeholder 15"/>
          <p:cNvSpPr>
            <a:spLocks noGrp="1"/>
          </p:cNvSpPr>
          <p:nvPr>
            <p:ph type="ftr" sz="quarter" idx="12"/>
          </p:nvPr>
        </p:nvSpPr>
        <p:spPr/>
        <p:txBody>
          <a:bodyPr/>
          <a:lstStyle/>
          <a:p>
            <a:endParaRPr lang="es-MX"/>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8" name="TextBox 7"/>
          <p:cNvSpPr txBox="1"/>
          <p:nvPr/>
        </p:nvSpPr>
        <p:spPr>
          <a:xfrm>
            <a:off x="4267200" y="4074497"/>
            <a:ext cx="457200" cy="1015663"/>
          </a:xfrm>
          <a:prstGeom prst="rect">
            <a:avLst/>
          </a:prstGeom>
          <a:noFill/>
        </p:spPr>
        <p:txBody>
          <a:bodyPr wrap="square" lIns="0" tIns="0" rIns="0" bIns="0" rtlCol="0" anchor="t"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3" name="Text Placeholder 2"/>
          <p:cNvSpPr>
            <a:spLocks noGrp="1"/>
          </p:cNvSpPr>
          <p:nvPr>
            <p:ph type="body" idx="1"/>
          </p:nvPr>
        </p:nvSpPr>
        <p:spPr>
          <a:xfrm>
            <a:off x="4572000" y="4267368"/>
            <a:ext cx="3733800" cy="731520"/>
          </a:xfrm>
        </p:spPr>
        <p:txBody>
          <a:bodyPr anchor="ctr">
            <a:normAutofit/>
          </a:bodyPr>
          <a:lstStyle>
            <a:lvl1pPr marL="0" indent="0">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12" name="Date Placeholder 11"/>
          <p:cNvSpPr>
            <a:spLocks noGrp="1"/>
          </p:cNvSpPr>
          <p:nvPr>
            <p:ph type="dt" sz="half" idx="10"/>
          </p:nvPr>
        </p:nvSpPr>
        <p:spPr/>
        <p:txBody>
          <a:bodyPr/>
          <a:lstStyle/>
          <a:p>
            <a:fld id="{ED61F86E-6A59-4F99-AFFD-0E0AD5FC1FB9}" type="datetimeFigureOut">
              <a:rPr lang="es-MX" smtClean="0"/>
              <a:t>30/10/2014</a:t>
            </a:fld>
            <a:endParaRPr lang="es-MX"/>
          </a:p>
        </p:txBody>
      </p:sp>
      <p:sp>
        <p:nvSpPr>
          <p:cNvPr id="13" name="Slide Number Placeholder 12"/>
          <p:cNvSpPr>
            <a:spLocks noGrp="1"/>
          </p:cNvSpPr>
          <p:nvPr>
            <p:ph type="sldNum" sz="quarter" idx="11"/>
          </p:nvPr>
        </p:nvSpPr>
        <p:spPr/>
        <p:txBody>
          <a:bodyPr/>
          <a:lstStyle/>
          <a:p>
            <a:fld id="{F62A1464-E1A6-4CC1-9C83-48FE26CBDFE0}" type="slidenum">
              <a:rPr lang="es-MX" smtClean="0"/>
              <a:t>‹Nº›</a:t>
            </a:fld>
            <a:endParaRPr lang="es-MX"/>
          </a:p>
        </p:txBody>
      </p:sp>
      <p:sp>
        <p:nvSpPr>
          <p:cNvPr id="14" name="Footer Placeholder 13"/>
          <p:cNvSpPr>
            <a:spLocks noGrp="1"/>
          </p:cNvSpPr>
          <p:nvPr>
            <p:ph type="ftr" sz="quarter" idx="12"/>
          </p:nvPr>
        </p:nvSpPr>
        <p:spPr/>
        <p:txBody>
          <a:bodyPr/>
          <a:lstStyle/>
          <a:p>
            <a:endParaRPr lang="es-MX"/>
          </a:p>
        </p:txBody>
      </p:sp>
      <p:sp>
        <p:nvSpPr>
          <p:cNvPr id="4" name="Title 3"/>
          <p:cNvSpPr>
            <a:spLocks noGrp="1"/>
          </p:cNvSpPr>
          <p:nvPr>
            <p:ph type="title"/>
          </p:nvPr>
        </p:nvSpPr>
        <p:spPr>
          <a:xfrm>
            <a:off x="2286000" y="1905000"/>
            <a:ext cx="6035040" cy="2350008"/>
          </a:xfrm>
        </p:spPr>
        <p:txBody>
          <a:bodyPr/>
          <a:lstStyle>
            <a:lvl1pPr marL="0" algn="l" defTabSz="914400" rtl="0" eaLnBrk="1" latinLnBrk="0" hangingPunct="1">
              <a:spcBef>
                <a:spcPct val="0"/>
              </a:spcBef>
              <a:buNone/>
              <a:defRPr lang="en-US" sz="5400" b="0" kern="1200" cap="none" dirty="0" smtClean="0">
                <a:solidFill>
                  <a:schemeClr val="tx1"/>
                </a:solidFill>
                <a:effectLst>
                  <a:outerShdw blurRad="38100" dist="38100" dir="2700000" algn="tl">
                    <a:srgbClr val="000000">
                      <a:alpha val="43137"/>
                    </a:srgbClr>
                  </a:outerShdw>
                </a:effectLst>
                <a:latin typeface="+mj-lt"/>
                <a:ea typeface="+mj-ea"/>
                <a:cs typeface="+mj-cs"/>
              </a:defRPr>
            </a:lvl1pPr>
          </a:lstStyle>
          <a:p>
            <a:r>
              <a:rPr lang="es-ES" smtClean="0"/>
              <a:t>Haga clic para modificar el estilo de título del patrón</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ED61F86E-6A59-4F99-AFFD-0E0AD5FC1FB9}" type="datetimeFigureOut">
              <a:rPr lang="es-MX" smtClean="0"/>
              <a:t>30/10/2014</a:t>
            </a:fld>
            <a:endParaRPr lang="es-MX"/>
          </a:p>
        </p:txBody>
      </p:sp>
      <p:sp>
        <p:nvSpPr>
          <p:cNvPr id="9" name="Slide Number Placeholder 8"/>
          <p:cNvSpPr>
            <a:spLocks noGrp="1"/>
          </p:cNvSpPr>
          <p:nvPr>
            <p:ph type="sldNum" sz="quarter" idx="11"/>
          </p:nvPr>
        </p:nvSpPr>
        <p:spPr/>
        <p:txBody>
          <a:bodyPr/>
          <a:lstStyle/>
          <a:p>
            <a:fld id="{F62A1464-E1A6-4CC1-9C83-48FE26CBDFE0}" type="slidenum">
              <a:rPr lang="es-MX" smtClean="0"/>
              <a:t>‹Nº›</a:t>
            </a:fld>
            <a:endParaRPr lang="es-MX"/>
          </a:p>
        </p:txBody>
      </p:sp>
      <p:sp>
        <p:nvSpPr>
          <p:cNvPr id="10" name="Footer Placeholder 9"/>
          <p:cNvSpPr>
            <a:spLocks noGrp="1"/>
          </p:cNvSpPr>
          <p:nvPr>
            <p:ph type="ftr" sz="quarter" idx="12"/>
          </p:nvPr>
        </p:nvSpPr>
        <p:spPr/>
        <p:txBody>
          <a:bodyPr/>
          <a:lstStyle/>
          <a:p>
            <a:endParaRPr lang="es-MX"/>
          </a:p>
        </p:txBody>
      </p:sp>
      <p:sp>
        <p:nvSpPr>
          <p:cNvPr id="11" name="Title 10"/>
          <p:cNvSpPr>
            <a:spLocks noGrp="1"/>
          </p:cNvSpPr>
          <p:nvPr>
            <p:ph type="title"/>
          </p:nvPr>
        </p:nvSpPr>
        <p:spPr/>
        <p:txBody>
          <a:bodyPr/>
          <a:lstStyle/>
          <a:p>
            <a:r>
              <a:rPr lang="es-ES" smtClean="0"/>
              <a:t>Haga clic para modificar el estilo de título del patrón</a:t>
            </a:r>
            <a:endParaRPr lang="en-US" dirty="0"/>
          </a:p>
        </p:txBody>
      </p:sp>
      <p:sp>
        <p:nvSpPr>
          <p:cNvPr id="5" name="Content Placeholder 4"/>
          <p:cNvSpPr>
            <a:spLocks noGrp="1"/>
          </p:cNvSpPr>
          <p:nvPr>
            <p:ph sz="quarter" idx="13"/>
          </p:nvPr>
        </p:nvSpPr>
        <p:spPr>
          <a:xfrm>
            <a:off x="1344168" y="658368"/>
            <a:ext cx="3273552" cy="34290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Content Placeholder 6"/>
          <p:cNvSpPr>
            <a:spLocks noGrp="1"/>
          </p:cNvSpPr>
          <p:nvPr>
            <p:ph sz="quarter" idx="14"/>
          </p:nvPr>
        </p:nvSpPr>
        <p:spPr>
          <a:xfrm>
            <a:off x="5029200" y="658368"/>
            <a:ext cx="3273552" cy="3432175"/>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4112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344168" y="1371600"/>
            <a:ext cx="3276600"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502920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5029200" y="1371600"/>
            <a:ext cx="3273552"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13" name="TextBox 12"/>
          <p:cNvSpPr txBox="1"/>
          <p:nvPr/>
        </p:nvSpPr>
        <p:spPr>
          <a:xfrm>
            <a:off x="105664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8" name="TextBox 17"/>
          <p:cNvSpPr txBox="1"/>
          <p:nvPr/>
        </p:nvSpPr>
        <p:spPr>
          <a:xfrm>
            <a:off x="478028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2" name="Title 11"/>
          <p:cNvSpPr>
            <a:spLocks noGrp="1"/>
          </p:cNvSpPr>
          <p:nvPr>
            <p:ph type="title"/>
          </p:nvPr>
        </p:nvSpPr>
        <p:spPr/>
        <p:txBody>
          <a:bodyPr/>
          <a:lstStyle/>
          <a:p>
            <a:r>
              <a:rPr lang="es-ES" smtClean="0"/>
              <a:t>Haga clic para modificar el estilo de título del patrón</a:t>
            </a:r>
            <a:endParaRPr lang="en-US" dirty="0"/>
          </a:p>
        </p:txBody>
      </p:sp>
      <p:sp>
        <p:nvSpPr>
          <p:cNvPr id="14" name="Date Placeholder 13"/>
          <p:cNvSpPr>
            <a:spLocks noGrp="1"/>
          </p:cNvSpPr>
          <p:nvPr>
            <p:ph type="dt" sz="half" idx="10"/>
          </p:nvPr>
        </p:nvSpPr>
        <p:spPr/>
        <p:txBody>
          <a:bodyPr/>
          <a:lstStyle/>
          <a:p>
            <a:fld id="{ED61F86E-6A59-4F99-AFFD-0E0AD5FC1FB9}" type="datetimeFigureOut">
              <a:rPr lang="es-MX" smtClean="0"/>
              <a:t>30/10/2014</a:t>
            </a:fld>
            <a:endParaRPr lang="es-MX"/>
          </a:p>
        </p:txBody>
      </p:sp>
      <p:sp>
        <p:nvSpPr>
          <p:cNvPr id="15" name="Slide Number Placeholder 14"/>
          <p:cNvSpPr>
            <a:spLocks noGrp="1"/>
          </p:cNvSpPr>
          <p:nvPr>
            <p:ph type="sldNum" sz="quarter" idx="11"/>
          </p:nvPr>
        </p:nvSpPr>
        <p:spPr/>
        <p:txBody>
          <a:bodyPr/>
          <a:lstStyle/>
          <a:p>
            <a:fld id="{F62A1464-E1A6-4CC1-9C83-48FE26CBDFE0}" type="slidenum">
              <a:rPr lang="es-MX" smtClean="0"/>
              <a:t>‹Nº›</a:t>
            </a:fld>
            <a:endParaRPr lang="es-MX"/>
          </a:p>
        </p:txBody>
      </p:sp>
      <p:sp>
        <p:nvSpPr>
          <p:cNvPr id="16" name="Footer Placeholder 15"/>
          <p:cNvSpPr>
            <a:spLocks noGrp="1"/>
          </p:cNvSpPr>
          <p:nvPr>
            <p:ph type="ftr" sz="quarter" idx="12"/>
          </p:nvPr>
        </p:nvSpPr>
        <p:spPr/>
        <p:txBody>
          <a:bodyPr/>
          <a:lstStyle/>
          <a:p>
            <a:endParaRPr lang="es-MX"/>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s-ES" smtClean="0"/>
              <a:t>Haga clic para modificar el estilo de título del patrón</a:t>
            </a:r>
            <a:endParaRPr lang="en-US"/>
          </a:p>
        </p:txBody>
      </p:sp>
      <p:sp>
        <p:nvSpPr>
          <p:cNvPr id="7" name="Date Placeholder 6"/>
          <p:cNvSpPr>
            <a:spLocks noGrp="1"/>
          </p:cNvSpPr>
          <p:nvPr>
            <p:ph type="dt" sz="half" idx="10"/>
          </p:nvPr>
        </p:nvSpPr>
        <p:spPr/>
        <p:txBody>
          <a:bodyPr/>
          <a:lstStyle/>
          <a:p>
            <a:fld id="{ED61F86E-6A59-4F99-AFFD-0E0AD5FC1FB9}" type="datetimeFigureOut">
              <a:rPr lang="es-MX" smtClean="0"/>
              <a:t>30/10/2014</a:t>
            </a:fld>
            <a:endParaRPr lang="es-MX"/>
          </a:p>
        </p:txBody>
      </p:sp>
      <p:sp>
        <p:nvSpPr>
          <p:cNvPr id="8" name="Slide Number Placeholder 7"/>
          <p:cNvSpPr>
            <a:spLocks noGrp="1"/>
          </p:cNvSpPr>
          <p:nvPr>
            <p:ph type="sldNum" sz="quarter" idx="11"/>
          </p:nvPr>
        </p:nvSpPr>
        <p:spPr/>
        <p:txBody>
          <a:bodyPr/>
          <a:lstStyle/>
          <a:p>
            <a:fld id="{F62A1464-E1A6-4CC1-9C83-48FE26CBDFE0}" type="slidenum">
              <a:rPr lang="es-MX" smtClean="0"/>
              <a:t>‹Nº›</a:t>
            </a:fld>
            <a:endParaRPr lang="es-MX"/>
          </a:p>
        </p:txBody>
      </p:sp>
      <p:sp>
        <p:nvSpPr>
          <p:cNvPr id="9" name="Footer Placeholder 8"/>
          <p:cNvSpPr>
            <a:spLocks noGrp="1"/>
          </p:cNvSpPr>
          <p:nvPr>
            <p:ph type="ftr" sz="quarter" idx="12"/>
          </p:nvPr>
        </p:nvSpPr>
        <p:spPr/>
        <p:txBody>
          <a:bodyPr/>
          <a:lstStyle/>
          <a:p>
            <a:endParaRPr lang="es-MX"/>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ED61F86E-6A59-4F99-AFFD-0E0AD5FC1FB9}" type="datetimeFigureOut">
              <a:rPr lang="es-MX" smtClean="0"/>
              <a:t>30/10/2014</a:t>
            </a:fld>
            <a:endParaRPr lang="es-MX"/>
          </a:p>
        </p:txBody>
      </p:sp>
      <p:sp>
        <p:nvSpPr>
          <p:cNvPr id="6" name="Slide Number Placeholder 5"/>
          <p:cNvSpPr>
            <a:spLocks noGrp="1"/>
          </p:cNvSpPr>
          <p:nvPr>
            <p:ph type="sldNum" sz="quarter" idx="11"/>
          </p:nvPr>
        </p:nvSpPr>
        <p:spPr/>
        <p:txBody>
          <a:bodyPr/>
          <a:lstStyle/>
          <a:p>
            <a:fld id="{F62A1464-E1A6-4CC1-9C83-48FE26CBDFE0}" type="slidenum">
              <a:rPr lang="es-MX" smtClean="0"/>
              <a:t>‹Nº›</a:t>
            </a:fld>
            <a:endParaRPr lang="es-MX"/>
          </a:p>
        </p:txBody>
      </p:sp>
      <p:sp>
        <p:nvSpPr>
          <p:cNvPr id="7" name="Footer Placeholder 6"/>
          <p:cNvSpPr>
            <a:spLocks noGrp="1"/>
          </p:cNvSpPr>
          <p:nvPr>
            <p:ph type="ftr" sz="quarter" idx="12"/>
          </p:nvPr>
        </p:nvSpPr>
        <p:spPr/>
        <p:txBody>
          <a:bodyPr/>
          <a:lstStyle/>
          <a:p>
            <a:endParaRPr lang="es-MX"/>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9" name="TextBox 8"/>
          <p:cNvSpPr txBox="1"/>
          <p:nvPr/>
        </p:nvSpPr>
        <p:spPr>
          <a:xfrm>
            <a:off x="5328920" y="1774588"/>
            <a:ext cx="457200" cy="1231106"/>
          </a:xfrm>
          <a:prstGeom prst="rect">
            <a:avLst/>
          </a:prstGeom>
          <a:noFill/>
        </p:spPr>
        <p:txBody>
          <a:bodyPr wrap="square" lIns="0" tIns="0" rIns="0" bIns="0" rtlCol="0" anchor="t" anchorCtr="0">
            <a:spAutoFit/>
          </a:bodyPr>
          <a:lstStyle/>
          <a:p>
            <a:r>
              <a:rPr lang="en-US" sz="8000" dirty="0" smtClean="0">
                <a:effectLst>
                  <a:outerShdw blurRad="38100" dist="38100" dir="2700000" algn="tl">
                    <a:srgbClr val="000000">
                      <a:alpha val="43137"/>
                    </a:srgbClr>
                  </a:outerShdw>
                </a:effectLst>
                <a:latin typeface="+mn-lt"/>
              </a:rPr>
              <a:t>{</a:t>
            </a:r>
            <a:endParaRPr lang="en-US" sz="8000" dirty="0">
              <a:effectLst>
                <a:outerShdw blurRad="38100" dist="38100" dir="2700000" algn="tl">
                  <a:srgbClr val="000000">
                    <a:alpha val="43137"/>
                  </a:srgbClr>
                </a:outerShdw>
              </a:effectLst>
              <a:latin typeface="+mn-lt"/>
            </a:endParaRPr>
          </a:p>
        </p:txBody>
      </p:sp>
      <p:sp>
        <p:nvSpPr>
          <p:cNvPr id="3" name="Content Placeholder 2"/>
          <p:cNvSpPr>
            <a:spLocks noGrp="1"/>
          </p:cNvSpPr>
          <p:nvPr>
            <p:ph idx="1"/>
          </p:nvPr>
        </p:nvSpPr>
        <p:spPr>
          <a:xfrm>
            <a:off x="838200" y="685801"/>
            <a:ext cx="4343400" cy="3429000"/>
          </a:xfrm>
        </p:spPr>
        <p:txBody>
          <a:bodyPr anchor="ct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5715000" y="685801"/>
            <a:ext cx="2590800" cy="3429000"/>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15" name="Date Placeholder 14"/>
          <p:cNvSpPr>
            <a:spLocks noGrp="1"/>
          </p:cNvSpPr>
          <p:nvPr>
            <p:ph type="dt" sz="half" idx="10"/>
          </p:nvPr>
        </p:nvSpPr>
        <p:spPr/>
        <p:txBody>
          <a:bodyPr/>
          <a:lstStyle/>
          <a:p>
            <a:fld id="{ED61F86E-6A59-4F99-AFFD-0E0AD5FC1FB9}" type="datetimeFigureOut">
              <a:rPr lang="es-MX" smtClean="0"/>
              <a:t>30/10/2014</a:t>
            </a:fld>
            <a:endParaRPr lang="es-MX"/>
          </a:p>
        </p:txBody>
      </p:sp>
      <p:sp>
        <p:nvSpPr>
          <p:cNvPr id="16" name="Slide Number Placeholder 15"/>
          <p:cNvSpPr>
            <a:spLocks noGrp="1"/>
          </p:cNvSpPr>
          <p:nvPr>
            <p:ph type="sldNum" sz="quarter" idx="11"/>
          </p:nvPr>
        </p:nvSpPr>
        <p:spPr/>
        <p:txBody>
          <a:bodyPr/>
          <a:lstStyle/>
          <a:p>
            <a:fld id="{F62A1464-E1A6-4CC1-9C83-48FE26CBDFE0}" type="slidenum">
              <a:rPr lang="es-MX" smtClean="0"/>
              <a:t>‹Nº›</a:t>
            </a:fld>
            <a:endParaRPr lang="es-MX"/>
          </a:p>
        </p:txBody>
      </p:sp>
      <p:sp>
        <p:nvSpPr>
          <p:cNvPr id="17" name="Footer Placeholder 16"/>
          <p:cNvSpPr>
            <a:spLocks noGrp="1"/>
          </p:cNvSpPr>
          <p:nvPr>
            <p:ph type="ftr" sz="quarter" idx="12"/>
          </p:nvPr>
        </p:nvSpPr>
        <p:spPr/>
        <p:txBody>
          <a:bodyPr/>
          <a:lstStyle/>
          <a:p>
            <a:endParaRPr lang="es-MX"/>
          </a:p>
        </p:txBody>
      </p:sp>
      <p:sp>
        <p:nvSpPr>
          <p:cNvPr id="18" name="Title 17"/>
          <p:cNvSpPr>
            <a:spLocks noGrp="1"/>
          </p:cNvSpPr>
          <p:nvPr>
            <p:ph type="title"/>
          </p:nvPr>
        </p:nvSpPr>
        <p:spPr/>
        <p:txBody>
          <a:bodyPr/>
          <a:lstStyle/>
          <a:p>
            <a:r>
              <a:rPr lang="es-ES" smtClean="0"/>
              <a:t>Haga clic para modificar el estilo de título del patrón</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219200" y="612775"/>
            <a:ext cx="6705600" cy="2546985"/>
          </a:xfrm>
          <a:effectLst>
            <a:outerShdw blurRad="152400" dist="317500" dir="5400000" sx="90000" sy="-19000" rotWithShape="0">
              <a:prstClr val="black">
                <a:alpha val="15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a:p>
        </p:txBody>
      </p:sp>
      <p:sp>
        <p:nvSpPr>
          <p:cNvPr id="4" name="Text Placeholder 3"/>
          <p:cNvSpPr>
            <a:spLocks noGrp="1"/>
          </p:cNvSpPr>
          <p:nvPr>
            <p:ph type="body" sz="half" idx="2"/>
          </p:nvPr>
        </p:nvSpPr>
        <p:spPr>
          <a:xfrm>
            <a:off x="2743200" y="3453047"/>
            <a:ext cx="5029200" cy="720804"/>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9" name="TextBox 8"/>
          <p:cNvSpPr txBox="1"/>
          <p:nvPr/>
        </p:nvSpPr>
        <p:spPr>
          <a:xfrm>
            <a:off x="2435352" y="3331464"/>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1" name="Title 10"/>
          <p:cNvSpPr>
            <a:spLocks noGrp="1"/>
          </p:cNvSpPr>
          <p:nvPr>
            <p:ph type="title"/>
          </p:nvPr>
        </p:nvSpPr>
        <p:spPr/>
        <p:txBody>
          <a:bodyPr/>
          <a:lstStyle/>
          <a:p>
            <a:r>
              <a:rPr lang="es-ES" smtClean="0"/>
              <a:t>Haga clic para modificar el estilo de título del patrón</a:t>
            </a:r>
            <a:endParaRPr lang="en-US"/>
          </a:p>
        </p:txBody>
      </p:sp>
      <p:sp>
        <p:nvSpPr>
          <p:cNvPr id="13" name="Date Placeholder 12"/>
          <p:cNvSpPr>
            <a:spLocks noGrp="1"/>
          </p:cNvSpPr>
          <p:nvPr>
            <p:ph type="dt" sz="half" idx="10"/>
          </p:nvPr>
        </p:nvSpPr>
        <p:spPr/>
        <p:txBody>
          <a:bodyPr/>
          <a:lstStyle/>
          <a:p>
            <a:fld id="{ED61F86E-6A59-4F99-AFFD-0E0AD5FC1FB9}" type="datetimeFigureOut">
              <a:rPr lang="es-MX" smtClean="0"/>
              <a:t>30/10/2014</a:t>
            </a:fld>
            <a:endParaRPr lang="es-MX"/>
          </a:p>
        </p:txBody>
      </p:sp>
      <p:sp>
        <p:nvSpPr>
          <p:cNvPr id="14" name="Slide Number Placeholder 13"/>
          <p:cNvSpPr>
            <a:spLocks noGrp="1"/>
          </p:cNvSpPr>
          <p:nvPr>
            <p:ph type="sldNum" sz="quarter" idx="11"/>
          </p:nvPr>
        </p:nvSpPr>
        <p:spPr/>
        <p:txBody>
          <a:bodyPr/>
          <a:lstStyle/>
          <a:p>
            <a:fld id="{F62A1464-E1A6-4CC1-9C83-48FE26CBDFE0}" type="slidenum">
              <a:rPr lang="es-MX" smtClean="0"/>
              <a:t>‹Nº›</a:t>
            </a:fld>
            <a:endParaRPr lang="es-MX"/>
          </a:p>
        </p:txBody>
      </p:sp>
      <p:sp>
        <p:nvSpPr>
          <p:cNvPr id="15" name="Footer Placeholder 14"/>
          <p:cNvSpPr>
            <a:spLocks noGrp="1"/>
          </p:cNvSpPr>
          <p:nvPr>
            <p:ph type="ftr" sz="quarter" idx="12"/>
          </p:nvPr>
        </p:nvSpPr>
        <p:spPr/>
        <p:txBody>
          <a:bodyPr/>
          <a:lstStyle/>
          <a:p>
            <a:endParaRPr lang="es-MX"/>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a:gsLst>
              <a:gs pos="0">
                <a:schemeClr val="accent6">
                  <a:lumMod val="50000"/>
                  <a:alpha val="36000"/>
                </a:schemeClr>
              </a:gs>
              <a:gs pos="100000">
                <a:schemeClr val="bg2">
                  <a:alpha val="1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rot="19724275">
            <a:off x="1373221" y="1038440"/>
            <a:ext cx="7240620" cy="5706987"/>
          </a:xfrm>
          <a:prstGeom prst="ellipse">
            <a:avLst/>
          </a:prstGeom>
          <a:gradFill flip="none" rotWithShape="1">
            <a:gsLst>
              <a:gs pos="0">
                <a:schemeClr val="accent6">
                  <a:lumMod val="60000"/>
                  <a:lumOff val="40000"/>
                  <a:alpha val="7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rot="17656910">
            <a:off x="-274211" y="1165875"/>
            <a:ext cx="5538472" cy="4480459"/>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rot="19724275">
            <a:off x="3277955" y="116854"/>
            <a:ext cx="6479362" cy="4754757"/>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777240" y="4876800"/>
            <a:ext cx="7543800" cy="914400"/>
          </a:xfrm>
          <a:prstGeom prst="rect">
            <a:avLst/>
          </a:prstGeom>
        </p:spPr>
        <p:txBody>
          <a:bodyPr vert="horz" lIns="91440" tIns="45720" rIns="91440" bIns="45720" rtlCol="0" anchor="b">
            <a:no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133600" y="685801"/>
            <a:ext cx="6096000" cy="3657599"/>
          </a:xfrm>
          <a:prstGeom prst="rect">
            <a:avLst/>
          </a:prstGeom>
        </p:spPr>
        <p:txBody>
          <a:bodyPr vert="horz" lIns="91440" tIns="45720" rIns="91440" bIns="45720" rtlCol="0" anchor="ct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6172200" y="6154738"/>
            <a:ext cx="2133600" cy="365125"/>
          </a:xfrm>
          <a:prstGeom prst="rect">
            <a:avLst/>
          </a:prstGeom>
        </p:spPr>
        <p:txBody>
          <a:bodyPr vert="horz" lIns="91440" tIns="45720" rIns="91440" bIns="45720" rtlCol="0" anchor="t"/>
          <a:lstStyle>
            <a:lvl1pPr algn="r">
              <a:defRPr sz="1100">
                <a:solidFill>
                  <a:schemeClr val="tx1">
                    <a:alpha val="60000"/>
                  </a:schemeClr>
                </a:solidFill>
                <a:effectLst/>
              </a:defRPr>
            </a:lvl1pPr>
          </a:lstStyle>
          <a:p>
            <a:fld id="{ED61F86E-6A59-4F99-AFFD-0E0AD5FC1FB9}" type="datetimeFigureOut">
              <a:rPr lang="es-MX" smtClean="0"/>
              <a:t>30/10/2014</a:t>
            </a:fld>
            <a:endParaRPr lang="es-MX"/>
          </a:p>
        </p:txBody>
      </p:sp>
      <p:sp>
        <p:nvSpPr>
          <p:cNvPr id="5" name="Footer Placeholder 4"/>
          <p:cNvSpPr>
            <a:spLocks noGrp="1"/>
          </p:cNvSpPr>
          <p:nvPr>
            <p:ph type="ftr" sz="quarter" idx="3"/>
          </p:nvPr>
        </p:nvSpPr>
        <p:spPr>
          <a:xfrm>
            <a:off x="822960" y="6154738"/>
            <a:ext cx="4572000" cy="365125"/>
          </a:xfrm>
          <a:prstGeom prst="rect">
            <a:avLst/>
          </a:prstGeom>
        </p:spPr>
        <p:txBody>
          <a:bodyPr vert="horz" lIns="91440" tIns="45720" rIns="91440" bIns="45720" rtlCol="0" anchor="t"/>
          <a:lstStyle>
            <a:lvl1pPr algn="l">
              <a:defRPr sz="1100">
                <a:solidFill>
                  <a:schemeClr val="tx1">
                    <a:alpha val="60000"/>
                  </a:schemeClr>
                </a:solidFill>
                <a:effectLst/>
              </a:defRPr>
            </a:lvl1pPr>
          </a:lstStyle>
          <a:p>
            <a:endParaRPr lang="es-MX"/>
          </a:p>
        </p:txBody>
      </p:sp>
      <p:sp>
        <p:nvSpPr>
          <p:cNvPr id="6" name="Slide Number Placeholder 5"/>
          <p:cNvSpPr>
            <a:spLocks noGrp="1"/>
          </p:cNvSpPr>
          <p:nvPr>
            <p:ph type="sldNum" sz="quarter" idx="4"/>
          </p:nvPr>
        </p:nvSpPr>
        <p:spPr>
          <a:xfrm>
            <a:off x="822960" y="5842000"/>
            <a:ext cx="2133600" cy="304800"/>
          </a:xfrm>
          <a:prstGeom prst="rect">
            <a:avLst/>
          </a:prstGeom>
        </p:spPr>
        <p:txBody>
          <a:bodyPr vert="horz" lIns="91440" tIns="45720" rIns="91440" bIns="9144" rtlCol="0" anchor="b"/>
          <a:lstStyle>
            <a:lvl1pPr algn="l">
              <a:defRPr sz="1600">
                <a:solidFill>
                  <a:schemeClr val="tx1">
                    <a:alpha val="60000"/>
                  </a:schemeClr>
                </a:solidFill>
                <a:effectLst/>
              </a:defRPr>
            </a:lvl1pPr>
          </a:lstStyle>
          <a:p>
            <a:fld id="{F62A1464-E1A6-4CC1-9C83-48FE26CBDFE0}" type="slidenum">
              <a:rPr lang="es-MX" smtClean="0"/>
              <a:t>‹Nº›</a:t>
            </a:fld>
            <a:endParaRPr lang="es-MX"/>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56032" algn="l" defTabSz="914400"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6032" algn="l" defTabSz="914400"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840" indent="-256032" algn="l" defTabSz="914400"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6032" algn="l" defTabSz="914400"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6032" algn="l" defTabSz="914400"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9.jpeg"/><Relationship Id="rId1" Type="http://schemas.openxmlformats.org/officeDocument/2006/relationships/slideLayout" Target="../slideLayouts/slideLayout2.xml"/><Relationship Id="rId5" Type="http://schemas.microsoft.com/office/2007/relationships/hdphoto" Target="../media/hdphoto8.wdp"/><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microsoft.com/office/2007/relationships/hdphoto" Target="../media/hdphoto10.wdp"/><Relationship Id="rId2" Type="http://schemas.openxmlformats.org/officeDocument/2006/relationships/image" Target="../media/image12.png"/><Relationship Id="rId1" Type="http://schemas.openxmlformats.org/officeDocument/2006/relationships/slideLayout" Target="../slideLayouts/slideLayout2.xml"/><Relationship Id="rId5" Type="http://schemas.microsoft.com/office/2007/relationships/hdphoto" Target="../media/hdphoto11.wdp"/><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7.jpeg"/><Relationship Id="rId1" Type="http://schemas.openxmlformats.org/officeDocument/2006/relationships/slideLayout" Target="../slideLayouts/slideLayout2.xml"/><Relationship Id="rId5" Type="http://schemas.microsoft.com/office/2007/relationships/hdphoto" Target="../media/hdphoto6.wdp"/><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827584" y="620688"/>
            <a:ext cx="7543800" cy="914400"/>
          </a:xfrm>
        </p:spPr>
        <p:txBody>
          <a:bodyPr/>
          <a:lstStyle/>
          <a:p>
            <a:pPr algn="ctr"/>
            <a:r>
              <a:rPr lang="es-MX" sz="7200" dirty="0" smtClean="0"/>
              <a:t>CRÁNEO</a:t>
            </a:r>
            <a:endParaRPr lang="es-MX" sz="7200" dirty="0"/>
          </a:p>
        </p:txBody>
      </p:sp>
      <p:sp>
        <p:nvSpPr>
          <p:cNvPr id="4" name="2 Subtítulo"/>
          <p:cNvSpPr txBox="1">
            <a:spLocks/>
          </p:cNvSpPr>
          <p:nvPr/>
        </p:nvSpPr>
        <p:spPr>
          <a:xfrm>
            <a:off x="683568" y="2600908"/>
            <a:ext cx="4176464" cy="2232248"/>
          </a:xfrm>
          <a:prstGeom prst="rect">
            <a:avLst/>
          </a:prstGeom>
        </p:spPr>
        <p:txBody>
          <a:bodyPr vert="horz" lIns="91440" tIns="45720" rIns="91440" bIns="45720" rtlCol="0" anchor="ctr">
            <a:normAutofit/>
          </a:bodyPr>
          <a:lstStyle>
            <a:lvl1pPr marL="274320" indent="-256032" algn="l" defTabSz="914400"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6032" algn="l" defTabSz="914400"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840" indent="-256032" algn="l" defTabSz="914400"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6032" algn="l" defTabSz="914400"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6032" algn="l" defTabSz="914400"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a:lstStyle>
          <a:p>
            <a:pPr marL="18288" indent="0" algn="ctr">
              <a:buNone/>
            </a:pPr>
            <a:r>
              <a:rPr lang="es-MX" dirty="0" smtClean="0"/>
              <a:t>Morales Cepeda Guillermo Obed</a:t>
            </a:r>
          </a:p>
          <a:p>
            <a:pPr marL="18288" indent="0" algn="ctr">
              <a:buNone/>
            </a:pPr>
            <a:r>
              <a:rPr lang="es-MX" dirty="0" smtClean="0"/>
              <a:t>Anatomía y Fisiología</a:t>
            </a:r>
          </a:p>
          <a:p>
            <a:pPr marL="18288" indent="0" algn="ctr">
              <a:buNone/>
            </a:pPr>
            <a:r>
              <a:rPr lang="es-MX" dirty="0" smtClean="0"/>
              <a:t>5°C</a:t>
            </a:r>
          </a:p>
          <a:p>
            <a:pPr marL="18288" indent="0" algn="ctr">
              <a:buNone/>
            </a:pPr>
            <a:r>
              <a:rPr lang="es-MX" dirty="0" smtClean="0"/>
              <a:t>Industrial Farmacéutico</a:t>
            </a:r>
            <a:endParaRPr lang="es-MX" dirty="0"/>
          </a:p>
        </p:txBody>
      </p:sp>
      <p:pic>
        <p:nvPicPr>
          <p:cNvPr id="5" name="Picture 2" descr="http://www.medical-simulator.com/img/productos/QS7-8-E_0.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724127" y="2559006"/>
            <a:ext cx="2354585" cy="33046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86058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323528" y="476673"/>
            <a:ext cx="8568952" cy="5904656"/>
          </a:xfrm>
        </p:spPr>
        <p:txBody>
          <a:bodyPr/>
          <a:lstStyle/>
          <a:p>
            <a:r>
              <a:rPr lang="es-MX" dirty="0" smtClean="0"/>
              <a:t>HUESO ETMOIDES</a:t>
            </a:r>
          </a:p>
          <a:p>
            <a:r>
              <a:rPr lang="es-MX" dirty="0" smtClean="0"/>
              <a:t>Delicado, localizado en la zona anterior del piso craneano, con aspecto esponjoso. </a:t>
            </a:r>
          </a:p>
          <a:p>
            <a:r>
              <a:rPr lang="es-MX" dirty="0" smtClean="0"/>
              <a:t>Parte superior del tabique nasal. Gran porcentaje de la cavidad nasal y su sostén. </a:t>
            </a:r>
          </a:p>
          <a:p>
            <a:r>
              <a:rPr lang="es-MX" dirty="0" smtClean="0"/>
              <a:t>Placa </a:t>
            </a:r>
            <a:r>
              <a:rPr lang="es-MX" dirty="0" err="1" smtClean="0"/>
              <a:t>cribiforme</a:t>
            </a:r>
            <a:r>
              <a:rPr lang="es-MX" dirty="0" smtClean="0"/>
              <a:t>: forma el techo de la cavidad nasal. </a:t>
            </a:r>
          </a:p>
          <a:p>
            <a:r>
              <a:rPr lang="es-MX" dirty="0" smtClean="0"/>
              <a:t>Foramen olfatorio: pasa nervio olfatorio. </a:t>
            </a:r>
          </a:p>
          <a:p>
            <a:r>
              <a:rPr lang="es-MX" dirty="0" smtClean="0"/>
              <a:t>Crista </a:t>
            </a:r>
            <a:r>
              <a:rPr lang="es-MX" dirty="0" err="1" smtClean="0"/>
              <a:t>galli</a:t>
            </a:r>
            <a:r>
              <a:rPr lang="es-MX" dirty="0" smtClean="0"/>
              <a:t>: sirve como punto de inserción de la hoz del cerebro que separa los hemisferios. </a:t>
            </a:r>
          </a:p>
          <a:p>
            <a:r>
              <a:rPr lang="es-MX" dirty="0" smtClean="0"/>
              <a:t>Placa perpendicular: parte superior del tabique nasal.</a:t>
            </a:r>
          </a:p>
          <a:p>
            <a:r>
              <a:rPr lang="es-MX" dirty="0" smtClean="0"/>
              <a:t>Masas laterales: pared de la cavidad nasal.</a:t>
            </a:r>
          </a:p>
          <a:p>
            <a:r>
              <a:rPr lang="es-MX" dirty="0" smtClean="0"/>
              <a:t>Celdillas etmoidales del seno etmoidal: 3-18 espacios.</a:t>
            </a:r>
          </a:p>
          <a:p>
            <a:r>
              <a:rPr lang="es-MX" dirty="0" smtClean="0"/>
              <a:t>Cornetes nasales medios e inferiores </a:t>
            </a:r>
            <a:endParaRPr lang="es-MX" dirty="0"/>
          </a:p>
        </p:txBody>
      </p:sp>
      <p:pic>
        <p:nvPicPr>
          <p:cNvPr id="6" name="Picture 2" descr="C:\Users\pc\Dropbox\Subidas desde cámara\2014-10-26 10.11.38.jpg"/>
          <p:cNvPicPr>
            <a:picLocks noChangeAspect="1" noChangeArrowheads="1"/>
          </p:cNvPicPr>
          <p:nvPr/>
        </p:nvPicPr>
        <p:blipFill rotWithShape="1">
          <a:blip r:embed="rId2" cstate="screen">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a:ext>
            </a:extLst>
          </a:blip>
          <a:srcRect/>
          <a:stretch/>
        </p:blipFill>
        <p:spPr bwMode="auto">
          <a:xfrm>
            <a:off x="849017" y="512490"/>
            <a:ext cx="7323875" cy="601285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C:\Users\pc\Dropbox\Subidas desde cámara\2014-10-26 10.11.54.jpg"/>
          <p:cNvPicPr>
            <a:picLocks noChangeAspect="1" noChangeArrowheads="1"/>
          </p:cNvPicPr>
          <p:nvPr/>
        </p:nvPicPr>
        <p:blipFill rotWithShape="1">
          <a:blip r:embed="rId4" cstate="screen">
            <a:extLst>
              <a:ext uri="{BEBA8EAE-BF5A-486C-A8C5-ECC9F3942E4B}">
                <a14:imgProps xmlns:a14="http://schemas.microsoft.com/office/drawing/2010/main">
                  <a14:imgLayer r:embed="rId5">
                    <a14:imgEffect>
                      <a14:brightnessContrast bright="20000" contrast="40000"/>
                    </a14:imgEffect>
                  </a14:imgLayer>
                </a14:imgProps>
              </a:ext>
              <a:ext uri="{28A0092B-C50C-407E-A947-70E740481C1C}">
                <a14:useLocalDpi xmlns:a14="http://schemas.microsoft.com/office/drawing/2010/main"/>
              </a:ext>
            </a:extLst>
          </a:blip>
          <a:srcRect/>
          <a:stretch/>
        </p:blipFill>
        <p:spPr bwMode="auto">
          <a:xfrm>
            <a:off x="1619775" y="158045"/>
            <a:ext cx="6037556" cy="65276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1096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395536" y="685801"/>
            <a:ext cx="8352928" cy="5479503"/>
          </a:xfrm>
        </p:spPr>
        <p:txBody>
          <a:bodyPr/>
          <a:lstStyle/>
          <a:p>
            <a:r>
              <a:rPr lang="es-MX" dirty="0" smtClean="0"/>
              <a:t>HUESOS PROPIOS DE LA NARIZ </a:t>
            </a:r>
          </a:p>
          <a:p>
            <a:pPr marL="18288" indent="0">
              <a:buNone/>
            </a:pPr>
            <a:r>
              <a:rPr lang="es-MX" dirty="0" smtClean="0"/>
              <a:t>Par, pequeños y aplanados, rectangulares, forman puente de nariz (donde van los anteojos).</a:t>
            </a:r>
          </a:p>
          <a:p>
            <a:pPr marL="18288" indent="0">
              <a:buNone/>
            </a:pPr>
            <a:r>
              <a:rPr lang="es-MX" dirty="0" smtClean="0"/>
              <a:t>HUESOS LACRIMALES</a:t>
            </a:r>
          </a:p>
          <a:p>
            <a:pPr marL="18288" indent="0">
              <a:buNone/>
            </a:pPr>
            <a:r>
              <a:rPr lang="es-MX" dirty="0" smtClean="0"/>
              <a:t>Par, delgados, los más pequeños de la cara, poseen la fosa lacrimal.</a:t>
            </a:r>
          </a:p>
          <a:p>
            <a:pPr marL="18288" indent="0">
              <a:buNone/>
            </a:pPr>
            <a:r>
              <a:rPr lang="es-MX" dirty="0" smtClean="0"/>
              <a:t>HUESOS PALATINOS</a:t>
            </a:r>
          </a:p>
          <a:p>
            <a:pPr marL="18288" indent="0">
              <a:buNone/>
            </a:pPr>
            <a:r>
              <a:rPr lang="es-MX" dirty="0" smtClean="0"/>
              <a:t>Par, forma de L, forman parte posterior del paladar duro.</a:t>
            </a:r>
          </a:p>
          <a:p>
            <a:pPr marL="18288" indent="0">
              <a:buNone/>
            </a:pPr>
            <a:r>
              <a:rPr lang="es-MX" dirty="0" smtClean="0"/>
              <a:t>VÓMER</a:t>
            </a:r>
          </a:p>
          <a:p>
            <a:pPr marL="18288" indent="0">
              <a:buNone/>
            </a:pPr>
            <a:r>
              <a:rPr lang="es-MX" dirty="0" smtClean="0"/>
              <a:t>Hueso triangular del piso de la cavidad nasal. </a:t>
            </a:r>
          </a:p>
          <a:p>
            <a:pPr marL="18288" indent="0">
              <a:buNone/>
            </a:pPr>
            <a:r>
              <a:rPr lang="es-MX" dirty="0" smtClean="0"/>
              <a:t>HUESOS ZIGOMÁTICOS</a:t>
            </a:r>
          </a:p>
          <a:p>
            <a:pPr marL="18288" indent="0">
              <a:buNone/>
            </a:pPr>
            <a:r>
              <a:rPr lang="es-MX" dirty="0" smtClean="0"/>
              <a:t>Par, forman las prominencias de las mejillas.</a:t>
            </a:r>
          </a:p>
          <a:p>
            <a:pPr marL="18288" indent="0">
              <a:buNone/>
            </a:pPr>
            <a:endParaRPr lang="es-MX" dirty="0"/>
          </a:p>
        </p:txBody>
      </p:sp>
    </p:spTree>
    <p:extLst>
      <p:ext uri="{BB962C8B-B14F-4D97-AF65-F5344CB8AC3E}">
        <p14:creationId xmlns:p14="http://schemas.microsoft.com/office/powerpoint/2010/main" val="238671740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323528" y="685801"/>
            <a:ext cx="8496944" cy="5695527"/>
          </a:xfrm>
        </p:spPr>
        <p:txBody>
          <a:bodyPr/>
          <a:lstStyle/>
          <a:p>
            <a:r>
              <a:rPr lang="es-MX" dirty="0" smtClean="0"/>
              <a:t>HUESOS MAXILARES SUPERIORES </a:t>
            </a:r>
          </a:p>
          <a:p>
            <a:r>
              <a:rPr lang="es-MX" dirty="0" smtClean="0"/>
              <a:t>Dos, unidos en la línea media. Se articulan con todos los huesos de la cara, excepto el maxilar inferior. Sus apófisis palatinas forman el paladar duro. Contiene alveolos para los dientes superiores. </a:t>
            </a:r>
          </a:p>
          <a:p>
            <a:endParaRPr lang="es-MX" dirty="0"/>
          </a:p>
          <a:p>
            <a:r>
              <a:rPr lang="es-MX" dirty="0" smtClean="0"/>
              <a:t>HUESO MAXILAR INFERIOR</a:t>
            </a:r>
          </a:p>
          <a:p>
            <a:r>
              <a:rPr lang="es-MX" dirty="0" smtClean="0"/>
              <a:t>Hueso más grande y fuerte de la cara. </a:t>
            </a:r>
          </a:p>
          <a:p>
            <a:r>
              <a:rPr lang="es-MX" dirty="0" smtClean="0"/>
              <a:t>Único hueso móvil de la cara. </a:t>
            </a:r>
          </a:p>
          <a:p>
            <a:r>
              <a:rPr lang="es-MX" dirty="0" smtClean="0"/>
              <a:t>Cuerpo: parte curva y horizontal.</a:t>
            </a:r>
          </a:p>
          <a:p>
            <a:r>
              <a:rPr lang="es-MX" dirty="0" smtClean="0"/>
              <a:t>Ramas: perpendiculares. </a:t>
            </a:r>
          </a:p>
          <a:p>
            <a:r>
              <a:rPr lang="es-MX" dirty="0" smtClean="0"/>
              <a:t>Ángulo: la rama se une al cuerpo.</a:t>
            </a:r>
          </a:p>
          <a:p>
            <a:r>
              <a:rPr lang="es-MX" dirty="0" smtClean="0"/>
              <a:t>Apófisis </a:t>
            </a:r>
            <a:r>
              <a:rPr lang="es-MX" dirty="0" err="1" smtClean="0"/>
              <a:t>condílea</a:t>
            </a:r>
            <a:r>
              <a:rPr lang="es-MX" dirty="0" smtClean="0"/>
              <a:t>: forma la articulación.</a:t>
            </a:r>
          </a:p>
          <a:p>
            <a:r>
              <a:rPr lang="es-MX" dirty="0" smtClean="0"/>
              <a:t>Apófisis </a:t>
            </a:r>
            <a:r>
              <a:rPr lang="es-MX" dirty="0" err="1" smtClean="0"/>
              <a:t>coronoidea</a:t>
            </a:r>
            <a:r>
              <a:rPr lang="es-MX" dirty="0" smtClean="0"/>
              <a:t>: se inserta el músculo temporal.</a:t>
            </a:r>
          </a:p>
          <a:p>
            <a:r>
              <a:rPr lang="es-MX" dirty="0" smtClean="0"/>
              <a:t>Apófisis alveolares: arco con alveolos para dientes. </a:t>
            </a:r>
          </a:p>
          <a:p>
            <a:r>
              <a:rPr lang="es-MX" dirty="0" smtClean="0"/>
              <a:t>Foramen </a:t>
            </a:r>
            <a:r>
              <a:rPr lang="es-MX" dirty="0" err="1" smtClean="0"/>
              <a:t>mentoniano</a:t>
            </a:r>
            <a:r>
              <a:rPr lang="es-MX" dirty="0" smtClean="0"/>
              <a:t> y mandibular.</a:t>
            </a:r>
          </a:p>
          <a:p>
            <a:endParaRPr lang="es-MX" dirty="0"/>
          </a:p>
        </p:txBody>
      </p:sp>
      <p:pic>
        <p:nvPicPr>
          <p:cNvPr id="4" name="Picture 2" descr="C:\Users\pc\Dropbox\Subidas desde cámara\2014-10-26 10.12.26.jpg"/>
          <p:cNvPicPr>
            <a:picLocks noChangeAspect="1" noChangeArrowheads="1"/>
          </p:cNvPicPr>
          <p:nvPr/>
        </p:nvPicPr>
        <p:blipFill rotWithShape="1">
          <a:blip r:embed="rId2" cstate="screen">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a:ext>
            </a:extLst>
          </a:blip>
          <a:srcRect/>
          <a:stretch/>
        </p:blipFill>
        <p:spPr bwMode="auto">
          <a:xfrm>
            <a:off x="123150" y="1012972"/>
            <a:ext cx="8553306" cy="52933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7670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lstStyle/>
          <a:p>
            <a:endParaRPr lang="es-MX"/>
          </a:p>
        </p:txBody>
      </p:sp>
      <p:sp>
        <p:nvSpPr>
          <p:cNvPr id="3" name="2 Título"/>
          <p:cNvSpPr>
            <a:spLocks noGrp="1"/>
          </p:cNvSpPr>
          <p:nvPr>
            <p:ph type="title"/>
          </p:nvPr>
        </p:nvSpPr>
        <p:spPr/>
        <p:txBody>
          <a:bodyPr/>
          <a:lstStyle/>
          <a:p>
            <a:endParaRPr lang="es-MX" dirty="0"/>
          </a:p>
        </p:txBody>
      </p:sp>
      <p:pic>
        <p:nvPicPr>
          <p:cNvPr id="5" name="Picture 2" descr="C:\Users\pc\Dropbox\Subidas desde cámara\2014-10-26 10.07.48.jpg"/>
          <p:cNvPicPr>
            <a:picLocks noChangeAspect="1" noChangeArrowheads="1"/>
          </p:cNvPicPr>
          <p:nvPr/>
        </p:nvPicPr>
        <p:blipFill rotWithShape="1">
          <a:blip r:embed="rId2" cstate="screen">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a:ext>
            </a:extLst>
          </a:blip>
          <a:srcRect/>
          <a:stretch/>
        </p:blipFill>
        <p:spPr bwMode="auto">
          <a:xfrm>
            <a:off x="133350" y="625252"/>
            <a:ext cx="3886200" cy="571723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C:\Users\pc\Dropbox\Subidas desde cámara\2014-10-26 10.08.17.jpg"/>
          <p:cNvPicPr>
            <a:picLocks noChangeAspect="1" noChangeArrowheads="1"/>
          </p:cNvPicPr>
          <p:nvPr/>
        </p:nvPicPr>
        <p:blipFill rotWithShape="1">
          <a:blip r:embed="rId4" cstate="screen">
            <a:extLst>
              <a:ext uri="{BEBA8EAE-BF5A-486C-A8C5-ECC9F3942E4B}">
                <a14:imgProps xmlns:a14="http://schemas.microsoft.com/office/drawing/2010/main">
                  <a14:imgLayer r:embed="rId5">
                    <a14:imgEffect>
                      <a14:brightnessContrast bright="20000" contrast="20000"/>
                    </a14:imgEffect>
                  </a14:imgLayer>
                </a14:imgProps>
              </a:ext>
              <a:ext uri="{28A0092B-C50C-407E-A947-70E740481C1C}">
                <a14:useLocalDpi xmlns:a14="http://schemas.microsoft.com/office/drawing/2010/main"/>
              </a:ext>
            </a:extLst>
          </a:blip>
          <a:srcRect/>
          <a:stretch/>
        </p:blipFill>
        <p:spPr bwMode="auto">
          <a:xfrm>
            <a:off x="4019550" y="760083"/>
            <a:ext cx="5105400" cy="5573645"/>
          </a:xfrm>
          <a:prstGeom prst="rect">
            <a:avLst/>
          </a:prstGeom>
          <a:noFill/>
          <a:extLst>
            <a:ext uri="{909E8E84-426E-40DD-AFC4-6F175D3DCCD1}">
              <a14:hiddenFill xmlns:a14="http://schemas.microsoft.com/office/drawing/2010/main">
                <a:solidFill>
                  <a:srgbClr val="FFFFFF"/>
                </a:solidFill>
              </a14:hiddenFill>
            </a:ext>
          </a:extLst>
        </p:spPr>
      </p:pic>
      <p:sp>
        <p:nvSpPr>
          <p:cNvPr id="4" name="3 Rectángulo"/>
          <p:cNvSpPr/>
          <p:nvPr/>
        </p:nvSpPr>
        <p:spPr>
          <a:xfrm>
            <a:off x="2650872" y="5386685"/>
            <a:ext cx="4451860" cy="923330"/>
          </a:xfrm>
          <a:prstGeom prst="rect">
            <a:avLst/>
          </a:prstGeom>
          <a:noFill/>
        </p:spPr>
        <p:txBody>
          <a:bodyPr wrap="none" lIns="91440" tIns="45720" rIns="91440" bIns="45720">
            <a:spAutoFit/>
          </a:bodyPr>
          <a:lstStyle/>
          <a:p>
            <a:pPr algn="ctr"/>
            <a:r>
              <a:rPr lang="es-ES" sz="5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ACTIVIDAD</a:t>
            </a:r>
            <a:endParaRPr lang="es-E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Tree>
    <p:extLst>
      <p:ext uri="{BB962C8B-B14F-4D97-AF65-F5344CB8AC3E}">
        <p14:creationId xmlns:p14="http://schemas.microsoft.com/office/powerpoint/2010/main" val="3813611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0" y="0"/>
            <a:ext cx="9144000" cy="6858000"/>
          </a:xfrm>
        </p:spPr>
        <p:txBody>
          <a:bodyPr>
            <a:normAutofit fontScale="62500" lnSpcReduction="20000"/>
          </a:bodyPr>
          <a:lstStyle/>
          <a:p>
            <a:pPr algn="just"/>
            <a:r>
              <a:rPr lang="es-MX" dirty="0"/>
              <a:t>1. ¿Cuántos huesos tiene la cabeza</a:t>
            </a:r>
            <a:r>
              <a:rPr lang="es-MX" dirty="0" smtClean="0"/>
              <a:t>? </a:t>
            </a:r>
          </a:p>
          <a:p>
            <a:pPr marL="18288" indent="0" algn="just">
              <a:buNone/>
            </a:pPr>
            <a:r>
              <a:rPr lang="es-MX" dirty="0" smtClean="0"/>
              <a:t>22 huesos</a:t>
            </a:r>
          </a:p>
          <a:p>
            <a:pPr algn="just"/>
            <a:r>
              <a:rPr lang="es-MX" dirty="0" smtClean="0"/>
              <a:t>2</a:t>
            </a:r>
            <a:r>
              <a:rPr lang="es-MX" dirty="0"/>
              <a:t>.¿Cómo se clasifican los huesos de la cabeza</a:t>
            </a:r>
            <a:r>
              <a:rPr lang="es-MX" dirty="0" smtClean="0"/>
              <a:t>?</a:t>
            </a:r>
          </a:p>
          <a:p>
            <a:pPr marL="18288" indent="0" algn="just">
              <a:buNone/>
            </a:pPr>
            <a:r>
              <a:rPr lang="es-MX" dirty="0" smtClean="0"/>
              <a:t> Huesos craneanos y huesos de la cata.</a:t>
            </a:r>
            <a:endParaRPr lang="es-MX" dirty="0"/>
          </a:p>
          <a:p>
            <a:pPr algn="just"/>
            <a:r>
              <a:rPr lang="es-MX" dirty="0"/>
              <a:t>3. ¿En cuántas partes se agrupa el cráneo? Menciona los nombres</a:t>
            </a:r>
            <a:r>
              <a:rPr lang="es-MX" dirty="0" smtClean="0"/>
              <a:t>.</a:t>
            </a:r>
          </a:p>
          <a:p>
            <a:pPr marL="18288" indent="0" algn="just">
              <a:buNone/>
            </a:pPr>
            <a:r>
              <a:rPr lang="es-MX" dirty="0" smtClean="0"/>
              <a:t>2, Bóveda y base.</a:t>
            </a:r>
          </a:p>
          <a:p>
            <a:pPr marL="18288" indent="0" algn="just">
              <a:buNone/>
            </a:pPr>
            <a:r>
              <a:rPr lang="es-MX" dirty="0" smtClean="0"/>
              <a:t>4. ¿Cuáles son los 8 huesos  que conforman el cráneo?</a:t>
            </a:r>
          </a:p>
          <a:p>
            <a:pPr marL="18288" indent="0" algn="just">
              <a:buNone/>
            </a:pPr>
            <a:r>
              <a:rPr lang="es-MX" dirty="0" smtClean="0"/>
              <a:t>Hueso frontal, los dos huesos parietales, los dos huesos temporales, el hueso occipital, el hueso esfenoidal y el hueso etmoidal.</a:t>
            </a:r>
            <a:endParaRPr lang="es-MX" dirty="0"/>
          </a:p>
          <a:p>
            <a:pPr algn="just"/>
            <a:r>
              <a:rPr lang="es-MX" dirty="0"/>
              <a:t>5. ¿Cuál es la función más importante del cráneo</a:t>
            </a:r>
            <a:r>
              <a:rPr lang="es-MX" dirty="0" smtClean="0"/>
              <a:t>?</a:t>
            </a:r>
          </a:p>
          <a:p>
            <a:pPr marL="18288" indent="0" algn="just">
              <a:buNone/>
            </a:pPr>
            <a:r>
              <a:rPr lang="es-MX" dirty="0" smtClean="0"/>
              <a:t>Contener y proteger </a:t>
            </a:r>
            <a:r>
              <a:rPr lang="es-MX" dirty="0"/>
              <a:t>a</a:t>
            </a:r>
            <a:r>
              <a:rPr lang="es-MX" dirty="0" smtClean="0"/>
              <a:t>l encéfalo y los órganos del sistema nervioso en general.</a:t>
            </a:r>
            <a:endParaRPr lang="es-MX" dirty="0"/>
          </a:p>
          <a:p>
            <a:pPr algn="just"/>
            <a:r>
              <a:rPr lang="es-MX" dirty="0"/>
              <a:t>6. Nombra al hueso que forma la frente</a:t>
            </a:r>
            <a:r>
              <a:rPr lang="es-MX" dirty="0" smtClean="0"/>
              <a:t>.</a:t>
            </a:r>
          </a:p>
          <a:p>
            <a:pPr marL="18288" indent="0" algn="just">
              <a:buNone/>
            </a:pPr>
            <a:r>
              <a:rPr lang="es-MX" dirty="0" smtClean="0"/>
              <a:t>Hueso frontal.</a:t>
            </a:r>
            <a:endParaRPr lang="es-MX" dirty="0"/>
          </a:p>
          <a:p>
            <a:pPr algn="just"/>
            <a:r>
              <a:rPr lang="es-MX" dirty="0"/>
              <a:t>7. Huesos que forman la mayor parte de los lados y del techo de la cavidad craneana</a:t>
            </a:r>
            <a:r>
              <a:rPr lang="es-MX" dirty="0" smtClean="0"/>
              <a:t>:</a:t>
            </a:r>
          </a:p>
          <a:p>
            <a:pPr marL="18288" indent="0" algn="just">
              <a:buNone/>
            </a:pPr>
            <a:r>
              <a:rPr lang="es-MX" dirty="0" smtClean="0"/>
              <a:t>Huesos parietales.</a:t>
            </a:r>
            <a:endParaRPr lang="es-MX" dirty="0"/>
          </a:p>
          <a:p>
            <a:pPr algn="just"/>
            <a:r>
              <a:rPr lang="es-MX" dirty="0"/>
              <a:t>8. Hueso que forma la región posterior de cráneo</a:t>
            </a:r>
            <a:r>
              <a:rPr lang="es-MX" dirty="0" smtClean="0"/>
              <a:t>.</a:t>
            </a:r>
          </a:p>
          <a:p>
            <a:pPr marL="18288" indent="0" algn="just">
              <a:buNone/>
            </a:pPr>
            <a:r>
              <a:rPr lang="es-MX" dirty="0" smtClean="0"/>
              <a:t>Hueso occipital.</a:t>
            </a:r>
            <a:endParaRPr lang="es-MX" dirty="0"/>
          </a:p>
          <a:p>
            <a:pPr algn="just"/>
            <a:r>
              <a:rPr lang="es-MX" dirty="0"/>
              <a:t>9. Zona del hueso occipital donde el bulbo raquídeo se une con la médula espinal</a:t>
            </a:r>
            <a:r>
              <a:rPr lang="es-MX" dirty="0" smtClean="0"/>
              <a:t>.</a:t>
            </a:r>
          </a:p>
          <a:p>
            <a:pPr marL="18288" indent="0" algn="just">
              <a:buNone/>
            </a:pPr>
            <a:r>
              <a:rPr lang="es-MX" dirty="0" smtClean="0"/>
              <a:t>Foramen magno.</a:t>
            </a:r>
            <a:endParaRPr lang="es-MX" dirty="0"/>
          </a:p>
          <a:p>
            <a:pPr algn="just"/>
            <a:r>
              <a:rPr lang="es-MX" dirty="0"/>
              <a:t>10. Hueso que se relaciona con la forma de una mariposa con las alas plegadas</a:t>
            </a:r>
            <a:r>
              <a:rPr lang="es-MX" dirty="0" smtClean="0"/>
              <a:t>.</a:t>
            </a:r>
          </a:p>
          <a:p>
            <a:pPr marL="18288" indent="0" algn="just">
              <a:buNone/>
            </a:pPr>
            <a:r>
              <a:rPr lang="es-MX" dirty="0" smtClean="0"/>
              <a:t>Hueso esfenoides-</a:t>
            </a:r>
            <a:endParaRPr lang="es-MX" dirty="0"/>
          </a:p>
          <a:p>
            <a:pPr algn="just"/>
            <a:r>
              <a:rPr lang="es-MX" dirty="0"/>
              <a:t>11. ¿Cuáles son las 3 estructuras de la silla turca</a:t>
            </a:r>
            <a:r>
              <a:rPr lang="es-MX" dirty="0" smtClean="0"/>
              <a:t>?</a:t>
            </a:r>
          </a:p>
          <a:p>
            <a:pPr marL="18288" indent="0" algn="just">
              <a:buNone/>
            </a:pPr>
            <a:r>
              <a:rPr lang="es-MX" dirty="0" smtClean="0"/>
              <a:t>Tubérculo </a:t>
            </a:r>
            <a:r>
              <a:rPr lang="es-MX" dirty="0" err="1" smtClean="0"/>
              <a:t>hipofisiario</a:t>
            </a:r>
            <a:r>
              <a:rPr lang="es-MX" dirty="0" smtClean="0"/>
              <a:t>, fosa </a:t>
            </a:r>
            <a:r>
              <a:rPr lang="es-MX" dirty="0" err="1" smtClean="0"/>
              <a:t>hipofisiaria</a:t>
            </a:r>
            <a:r>
              <a:rPr lang="es-MX" dirty="0" smtClean="0"/>
              <a:t> y dorso de la silla.</a:t>
            </a:r>
            <a:endParaRPr lang="es-MX" dirty="0"/>
          </a:p>
          <a:p>
            <a:pPr algn="just"/>
            <a:r>
              <a:rPr lang="es-MX" dirty="0"/>
              <a:t>12. Hueso que funciona como sostén superior de la cavidad nasal y conforma gran parte de su superficie</a:t>
            </a:r>
            <a:r>
              <a:rPr lang="es-MX" dirty="0" smtClean="0"/>
              <a:t>.</a:t>
            </a:r>
          </a:p>
          <a:p>
            <a:pPr marL="18288" indent="0" algn="just">
              <a:buNone/>
            </a:pPr>
            <a:r>
              <a:rPr lang="es-MX" dirty="0" smtClean="0"/>
              <a:t>Hueso etmoides.</a:t>
            </a:r>
            <a:endParaRPr lang="es-MX" dirty="0"/>
          </a:p>
          <a:p>
            <a:pPr algn="just"/>
            <a:r>
              <a:rPr lang="es-MX" dirty="0"/>
              <a:t>13. Huesos que forman la prominencia de las mejillas</a:t>
            </a:r>
            <a:r>
              <a:rPr lang="es-MX" dirty="0" smtClean="0"/>
              <a:t>.</a:t>
            </a:r>
          </a:p>
          <a:p>
            <a:pPr algn="just"/>
            <a:r>
              <a:rPr lang="es-MX" dirty="0" smtClean="0"/>
              <a:t>Huesos zigomáticos.</a:t>
            </a:r>
            <a:endParaRPr lang="es-MX" dirty="0"/>
          </a:p>
          <a:p>
            <a:pPr algn="just"/>
            <a:r>
              <a:rPr lang="es-MX" dirty="0"/>
              <a:t>14. Es el hueso más fuerte y grande de la cara</a:t>
            </a:r>
            <a:r>
              <a:rPr lang="es-MX" dirty="0" smtClean="0"/>
              <a:t>.</a:t>
            </a:r>
          </a:p>
          <a:p>
            <a:pPr marL="18288" indent="0" algn="just">
              <a:buNone/>
            </a:pPr>
            <a:r>
              <a:rPr lang="es-MX" dirty="0" smtClean="0"/>
              <a:t>Hueso maxilar inferior.</a:t>
            </a:r>
            <a:endParaRPr lang="es-MX" dirty="0"/>
          </a:p>
          <a:p>
            <a:pPr algn="just"/>
            <a:r>
              <a:rPr lang="es-MX" dirty="0"/>
              <a:t>15. Único hueso móvil de la cabeza</a:t>
            </a:r>
            <a:r>
              <a:rPr lang="es-MX" dirty="0" smtClean="0"/>
              <a:t>.</a:t>
            </a:r>
          </a:p>
          <a:p>
            <a:pPr marL="18288" indent="0">
              <a:buNone/>
            </a:pPr>
            <a:r>
              <a:rPr lang="es-MX" dirty="0" smtClean="0"/>
              <a:t>Hueso maxilar inferior..</a:t>
            </a:r>
            <a:endParaRPr lang="es-MX" dirty="0"/>
          </a:p>
        </p:txBody>
      </p:sp>
    </p:spTree>
    <p:extLst>
      <p:ext uri="{BB962C8B-B14F-4D97-AF65-F5344CB8AC3E}">
        <p14:creationId xmlns:p14="http://schemas.microsoft.com/office/powerpoint/2010/main" val="248320747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539552" y="685801"/>
            <a:ext cx="7690048" cy="3657599"/>
          </a:xfrm>
        </p:spPr>
        <p:txBody>
          <a:bodyPr/>
          <a:lstStyle/>
          <a:p>
            <a:r>
              <a:rPr lang="es-MX" dirty="0" smtClean="0"/>
              <a:t>Tortora, </a:t>
            </a:r>
            <a:r>
              <a:rPr lang="es-MX" dirty="0" err="1" smtClean="0"/>
              <a:t>Derrickson</a:t>
            </a:r>
            <a:r>
              <a:rPr lang="es-MX" dirty="0" smtClean="0"/>
              <a:t>. </a:t>
            </a:r>
            <a:r>
              <a:rPr lang="es-MX" i="1" dirty="0" smtClean="0"/>
              <a:t>Principios de Anatomía y </a:t>
            </a:r>
            <a:r>
              <a:rPr lang="es-MX" i="1" dirty="0" err="1" smtClean="0"/>
              <a:t>Fisiología.</a:t>
            </a:r>
            <a:r>
              <a:rPr lang="es-MX" dirty="0" err="1" smtClean="0"/>
              <a:t>Editorial</a:t>
            </a:r>
            <a:r>
              <a:rPr lang="es-MX" dirty="0" smtClean="0"/>
              <a:t> Médica Panamericana, 13ª edición. </a:t>
            </a:r>
            <a:r>
              <a:rPr lang="es-MX" dirty="0" err="1" smtClean="0"/>
              <a:t>Págs</a:t>
            </a:r>
            <a:r>
              <a:rPr lang="es-MX" dirty="0" smtClean="0"/>
              <a:t> 212-226.</a:t>
            </a:r>
          </a:p>
          <a:p>
            <a:r>
              <a:rPr lang="es-MX" dirty="0" smtClean="0"/>
              <a:t>Universidad de Valencia, Facultad de Medicina y Odontología, El Cráneo: http</a:t>
            </a:r>
            <a:r>
              <a:rPr lang="es-MX" dirty="0"/>
              <a:t>://mural.uv.es/caram/Craneo%20Humano.html</a:t>
            </a:r>
          </a:p>
        </p:txBody>
      </p:sp>
      <p:sp>
        <p:nvSpPr>
          <p:cNvPr id="3" name="2 Título"/>
          <p:cNvSpPr>
            <a:spLocks noGrp="1"/>
          </p:cNvSpPr>
          <p:nvPr>
            <p:ph type="title"/>
          </p:nvPr>
        </p:nvSpPr>
        <p:spPr/>
        <p:txBody>
          <a:bodyPr/>
          <a:lstStyle/>
          <a:p>
            <a:r>
              <a:rPr lang="es-MX" dirty="0" smtClean="0"/>
              <a:t>BIBLIOGRAFÍA</a:t>
            </a:r>
            <a:endParaRPr lang="es-MX" dirty="0"/>
          </a:p>
        </p:txBody>
      </p:sp>
    </p:spTree>
    <p:extLst>
      <p:ext uri="{BB962C8B-B14F-4D97-AF65-F5344CB8AC3E}">
        <p14:creationId xmlns:p14="http://schemas.microsoft.com/office/powerpoint/2010/main" val="39505248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395536" y="188640"/>
            <a:ext cx="8352928" cy="6480720"/>
          </a:xfrm>
        </p:spPr>
        <p:txBody>
          <a:bodyPr>
            <a:normAutofit lnSpcReduction="10000"/>
          </a:bodyPr>
          <a:lstStyle/>
          <a:p>
            <a:pPr algn="just"/>
            <a:r>
              <a:rPr lang="es-MX" dirty="0" smtClean="0"/>
              <a:t>1. ¿Cuántos huesos tiene la cabeza?</a:t>
            </a:r>
          </a:p>
          <a:p>
            <a:pPr algn="just"/>
            <a:r>
              <a:rPr lang="es-MX" dirty="0" smtClean="0"/>
              <a:t>2.¿Cómo se clasifican los huesos de la cabeza?</a:t>
            </a:r>
          </a:p>
          <a:p>
            <a:pPr algn="just"/>
            <a:r>
              <a:rPr lang="es-MX" dirty="0" smtClean="0"/>
              <a:t>3. ¿En cuántas partes se agrupa el cráneo? Menciona los nombres.</a:t>
            </a:r>
          </a:p>
          <a:p>
            <a:pPr algn="just"/>
            <a:r>
              <a:rPr lang="es-MX" dirty="0" smtClean="0"/>
              <a:t>4. ¿Cuáles son los 8 huesos  que conforman el cráneo?</a:t>
            </a:r>
          </a:p>
          <a:p>
            <a:pPr algn="just"/>
            <a:r>
              <a:rPr lang="es-MX" dirty="0"/>
              <a:t>5</a:t>
            </a:r>
            <a:r>
              <a:rPr lang="es-MX" dirty="0" smtClean="0"/>
              <a:t>. ¿Cuál es la función más importante del cráneo?</a:t>
            </a:r>
          </a:p>
          <a:p>
            <a:pPr algn="just"/>
            <a:r>
              <a:rPr lang="es-MX" dirty="0"/>
              <a:t>6</a:t>
            </a:r>
            <a:r>
              <a:rPr lang="es-MX" dirty="0" smtClean="0"/>
              <a:t>. Nombra al hueso que forma la frente.</a:t>
            </a:r>
          </a:p>
          <a:p>
            <a:pPr algn="just"/>
            <a:r>
              <a:rPr lang="es-MX" dirty="0"/>
              <a:t>7</a:t>
            </a:r>
            <a:r>
              <a:rPr lang="es-MX" dirty="0" smtClean="0"/>
              <a:t>. Huesos que forman la mayor parte de los lados y del techo de la cavidad craneana:</a:t>
            </a:r>
          </a:p>
          <a:p>
            <a:pPr algn="just"/>
            <a:r>
              <a:rPr lang="es-MX" dirty="0"/>
              <a:t>8</a:t>
            </a:r>
            <a:r>
              <a:rPr lang="es-MX" dirty="0" smtClean="0"/>
              <a:t>. Hueso que forma la región posterior de cráneo.</a:t>
            </a:r>
          </a:p>
          <a:p>
            <a:pPr algn="just"/>
            <a:r>
              <a:rPr lang="es-MX" dirty="0"/>
              <a:t>9</a:t>
            </a:r>
            <a:r>
              <a:rPr lang="es-MX" dirty="0" smtClean="0"/>
              <a:t>. Zona del hueso occipital donde el bulbo raquídeo se une con la médula espinal.</a:t>
            </a:r>
          </a:p>
          <a:p>
            <a:pPr algn="just"/>
            <a:r>
              <a:rPr lang="es-MX" dirty="0" smtClean="0"/>
              <a:t>10. Hueso que se relaciona con la forma de una mariposa con las alas plegadas.</a:t>
            </a:r>
          </a:p>
          <a:p>
            <a:pPr algn="just"/>
            <a:r>
              <a:rPr lang="es-MX" dirty="0" smtClean="0"/>
              <a:t>11. ¿Cuáles son las 3 estructuras de la silla turca?</a:t>
            </a:r>
          </a:p>
          <a:p>
            <a:pPr algn="just"/>
            <a:r>
              <a:rPr lang="es-MX" dirty="0" smtClean="0"/>
              <a:t>12. Hueso que funciona como sostén superior de la cavidad nasal y conforma gran parte de su superficie.</a:t>
            </a:r>
          </a:p>
          <a:p>
            <a:pPr algn="just"/>
            <a:r>
              <a:rPr lang="es-MX" dirty="0" smtClean="0"/>
              <a:t>13. Huesos que forman la prominencia de las mejillas.</a:t>
            </a:r>
          </a:p>
          <a:p>
            <a:pPr algn="just"/>
            <a:r>
              <a:rPr lang="es-MX" dirty="0" smtClean="0"/>
              <a:t>14. Es el hueso más fuerte y grande de la cara.</a:t>
            </a:r>
          </a:p>
          <a:p>
            <a:pPr algn="just"/>
            <a:r>
              <a:rPr lang="es-MX" dirty="0" smtClean="0"/>
              <a:t>15. Único hueso móvil de la cabeza.</a:t>
            </a:r>
          </a:p>
          <a:p>
            <a:pPr algn="just"/>
            <a:endParaRPr lang="es-MX" dirty="0"/>
          </a:p>
        </p:txBody>
      </p:sp>
    </p:spTree>
    <p:extLst>
      <p:ext uri="{BB962C8B-B14F-4D97-AF65-F5344CB8AC3E}">
        <p14:creationId xmlns:p14="http://schemas.microsoft.com/office/powerpoint/2010/main" val="23755222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755576" y="548680"/>
            <a:ext cx="7200800" cy="5688632"/>
          </a:xfrm>
        </p:spPr>
        <p:txBody>
          <a:bodyPr>
            <a:normAutofit/>
          </a:bodyPr>
          <a:lstStyle/>
          <a:p>
            <a:pPr algn="just"/>
            <a:r>
              <a:rPr lang="es-MX" dirty="0">
                <a:effectLst/>
              </a:rPr>
              <a:t>El esqueleto de la cabeza o macizo esquelético cráneo-facial, es el conjunto de los huesos del ''cráneo'' (''</a:t>
            </a:r>
            <a:r>
              <a:rPr lang="es-MX" dirty="0" err="1">
                <a:effectLst/>
              </a:rPr>
              <a:t>ossa</a:t>
            </a:r>
            <a:r>
              <a:rPr lang="es-MX" dirty="0">
                <a:effectLst/>
              </a:rPr>
              <a:t> </a:t>
            </a:r>
            <a:r>
              <a:rPr lang="es-MX" dirty="0" err="1">
                <a:effectLst/>
              </a:rPr>
              <a:t>cranii</a:t>
            </a:r>
            <a:r>
              <a:rPr lang="es-MX" dirty="0">
                <a:effectLst/>
              </a:rPr>
              <a:t>'') y los huesos de la cara (''</a:t>
            </a:r>
            <a:r>
              <a:rPr lang="es-MX" dirty="0" err="1">
                <a:effectLst/>
              </a:rPr>
              <a:t>ossa</a:t>
            </a:r>
            <a:r>
              <a:rPr lang="es-MX" dirty="0">
                <a:effectLst/>
              </a:rPr>
              <a:t> </a:t>
            </a:r>
            <a:r>
              <a:rPr lang="es-MX" dirty="0" err="1">
                <a:effectLst/>
              </a:rPr>
              <a:t>faciei</a:t>
            </a:r>
            <a:r>
              <a:rPr lang="es-MX" dirty="0" smtClean="0">
                <a:effectLst/>
              </a:rPr>
              <a:t>'').</a:t>
            </a:r>
          </a:p>
          <a:p>
            <a:pPr algn="just"/>
            <a:endParaRPr lang="es-MX" dirty="0">
              <a:effectLst/>
            </a:endParaRPr>
          </a:p>
          <a:p>
            <a:pPr algn="just"/>
            <a:r>
              <a:rPr lang="es-MX" dirty="0" smtClean="0">
                <a:effectLst/>
              </a:rPr>
              <a:t>El </a:t>
            </a:r>
            <a:r>
              <a:rPr lang="es-MX" dirty="0">
                <a:effectLst/>
              </a:rPr>
              <a:t>cráneo aloja el encéfalo fundamentalmente </a:t>
            </a:r>
            <a:r>
              <a:rPr lang="es-MX" dirty="0" smtClean="0">
                <a:effectLst/>
              </a:rPr>
              <a:t>mientras </a:t>
            </a:r>
            <a:r>
              <a:rPr lang="es-MX" dirty="0">
                <a:effectLst/>
              </a:rPr>
              <a:t>que la cara presta inserción a los músculos de la </a:t>
            </a:r>
            <a:r>
              <a:rPr lang="es-MX" dirty="0" smtClean="0">
                <a:effectLst/>
              </a:rPr>
              <a:t>mímica y </a:t>
            </a:r>
            <a:r>
              <a:rPr lang="es-MX" dirty="0">
                <a:effectLst/>
              </a:rPr>
              <a:t>de la masticación y aloja algunos de los órganos de los sentidos. </a:t>
            </a:r>
            <a:endParaRPr lang="es-MX" dirty="0" smtClean="0">
              <a:effectLst/>
            </a:endParaRPr>
          </a:p>
          <a:p>
            <a:pPr algn="just"/>
            <a:endParaRPr lang="es-MX" dirty="0">
              <a:effectLst/>
            </a:endParaRPr>
          </a:p>
          <a:p>
            <a:pPr algn="just"/>
            <a:r>
              <a:rPr lang="es-MX" dirty="0" smtClean="0">
                <a:effectLst/>
              </a:rPr>
              <a:t>El </a:t>
            </a:r>
            <a:r>
              <a:rPr lang="es-MX" dirty="0">
                <a:effectLst/>
              </a:rPr>
              <a:t>cráneo cumple una función muy importante, ya que se preocupa de contener todo el sistema nervioso central, con excepción de la médula.</a:t>
            </a:r>
            <a:endParaRPr lang="es-MX" dirty="0"/>
          </a:p>
        </p:txBody>
      </p:sp>
    </p:spTree>
    <p:extLst>
      <p:ext uri="{BB962C8B-B14F-4D97-AF65-F5344CB8AC3E}">
        <p14:creationId xmlns:p14="http://schemas.microsoft.com/office/powerpoint/2010/main" val="21856878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948978" y="-315416"/>
            <a:ext cx="7632848" cy="5976664"/>
          </a:xfrm>
        </p:spPr>
        <p:txBody>
          <a:bodyPr>
            <a:noAutofit/>
          </a:bodyPr>
          <a:lstStyle/>
          <a:p>
            <a:pPr marL="18288" indent="0">
              <a:buNone/>
            </a:pPr>
            <a:endParaRPr lang="es-MX" sz="2400" dirty="0"/>
          </a:p>
          <a:p>
            <a:pPr marL="18288" indent="0" algn="just">
              <a:buNone/>
            </a:pPr>
            <a:r>
              <a:rPr lang="es-MX" sz="2400" dirty="0" smtClean="0"/>
              <a:t>Bóveda (</a:t>
            </a:r>
            <a:r>
              <a:rPr lang="es-MX" sz="2400" dirty="0" err="1" smtClean="0"/>
              <a:t>calota</a:t>
            </a:r>
            <a:r>
              <a:rPr lang="es-MX" sz="2400" dirty="0" smtClean="0"/>
              <a:t>):</a:t>
            </a:r>
            <a:r>
              <a:rPr lang="es-MX" sz="2400" dirty="0" smtClean="0">
                <a:effectLst/>
              </a:rPr>
              <a:t> está </a:t>
            </a:r>
            <a:r>
              <a:rPr lang="es-MX" sz="2400" dirty="0">
                <a:effectLst/>
              </a:rPr>
              <a:t>formada por el </a:t>
            </a:r>
            <a:r>
              <a:rPr lang="es-MX" sz="2400" dirty="0" smtClean="0">
                <a:effectLst/>
              </a:rPr>
              <a:t>frontal, los </a:t>
            </a:r>
            <a:r>
              <a:rPr lang="es-MX" sz="2400" dirty="0">
                <a:effectLst/>
              </a:rPr>
              <a:t>parietales, las escamas de los temporales y el occipital (parte superior). Esta cubierta por el cuero cabelludo; los huesos se unen por unas articulaciones llamadas </a:t>
            </a:r>
            <a:r>
              <a:rPr lang="es-MX" sz="2400" dirty="0" smtClean="0">
                <a:effectLst/>
              </a:rPr>
              <a:t>suturas.</a:t>
            </a:r>
          </a:p>
          <a:p>
            <a:pPr marL="18288" indent="0" algn="just">
              <a:buNone/>
            </a:pPr>
            <a:endParaRPr lang="es-MX" sz="2400" dirty="0">
              <a:effectLst/>
            </a:endParaRPr>
          </a:p>
          <a:p>
            <a:pPr marL="18288" indent="0" algn="just">
              <a:buNone/>
            </a:pPr>
            <a:r>
              <a:rPr lang="es-MX" sz="2400" dirty="0" smtClean="0">
                <a:effectLst/>
              </a:rPr>
              <a:t>Base (piso): </a:t>
            </a:r>
            <a:r>
              <a:rPr lang="es-MX" sz="2400" dirty="0">
                <a:effectLst/>
              </a:rPr>
              <a:t> el resto de las partes del esqueleto del cráneo.</a:t>
            </a:r>
            <a:endParaRPr lang="es-MX" sz="2400" dirty="0"/>
          </a:p>
        </p:txBody>
      </p:sp>
    </p:spTree>
    <p:extLst>
      <p:ext uri="{BB962C8B-B14F-4D97-AF65-F5344CB8AC3E}">
        <p14:creationId xmlns:p14="http://schemas.microsoft.com/office/powerpoint/2010/main" val="141538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899592" y="685801"/>
            <a:ext cx="7330008" cy="5191471"/>
          </a:xfrm>
        </p:spPr>
        <p:txBody>
          <a:bodyPr/>
          <a:lstStyle/>
          <a:p>
            <a:pPr marL="18288" indent="0">
              <a:buNone/>
            </a:pPr>
            <a:r>
              <a:rPr lang="es-MX" dirty="0" smtClean="0"/>
              <a:t>HUESO FRONTAL</a:t>
            </a:r>
          </a:p>
          <a:p>
            <a:r>
              <a:rPr lang="es-MX" dirty="0" smtClean="0"/>
              <a:t>Forma la frente (parte anterior del cráneo), las raíces de las órbitas y el mayor porcentaje de la región anterior del piso del cráneo.</a:t>
            </a:r>
          </a:p>
          <a:p>
            <a:r>
              <a:rPr lang="es-MX" dirty="0" smtClean="0"/>
              <a:t>Impar</a:t>
            </a:r>
          </a:p>
          <a:p>
            <a:r>
              <a:rPr lang="es-MX" dirty="0" smtClean="0"/>
              <a:t>Sutura </a:t>
            </a:r>
            <a:r>
              <a:rPr lang="es-MX" dirty="0" err="1" smtClean="0"/>
              <a:t>metópica</a:t>
            </a:r>
            <a:r>
              <a:rPr lang="es-MX" dirty="0" smtClean="0"/>
              <a:t>: desaparece 6-8 años</a:t>
            </a:r>
          </a:p>
          <a:p>
            <a:r>
              <a:rPr lang="es-MX" dirty="0" smtClean="0"/>
              <a:t>Escama frontal: placa ósea en forma de escama que forma la frente.</a:t>
            </a:r>
          </a:p>
          <a:p>
            <a:r>
              <a:rPr lang="es-MX" dirty="0" smtClean="0"/>
              <a:t>Forma el borde </a:t>
            </a:r>
            <a:r>
              <a:rPr lang="es-MX" dirty="0" err="1" smtClean="0"/>
              <a:t>supraorbitario</a:t>
            </a:r>
            <a:r>
              <a:rPr lang="es-MX" dirty="0" smtClean="0"/>
              <a:t>.</a:t>
            </a:r>
          </a:p>
          <a:p>
            <a:endParaRPr lang="es-MX" dirty="0" smtClean="0"/>
          </a:p>
          <a:p>
            <a:pPr marL="18288" indent="0">
              <a:buNone/>
            </a:pPr>
            <a:endParaRPr lang="es-MX" dirty="0"/>
          </a:p>
        </p:txBody>
      </p:sp>
      <p:pic>
        <p:nvPicPr>
          <p:cNvPr id="4" name="Picture 2" descr="C:\Users\pc\Dropbox\Subidas desde cámara\2014-10-26 10.07.48.jpg"/>
          <p:cNvPicPr>
            <a:picLocks noChangeAspect="1" noChangeArrowheads="1"/>
          </p:cNvPicPr>
          <p:nvPr/>
        </p:nvPicPr>
        <p:blipFill rotWithShape="1">
          <a:blip r:embed="rId2" cstate="screen">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a:ext>
            </a:extLst>
          </a:blip>
          <a:srcRect/>
          <a:stretch/>
        </p:blipFill>
        <p:spPr bwMode="auto">
          <a:xfrm>
            <a:off x="1043608" y="321618"/>
            <a:ext cx="7451262" cy="61206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6918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251520" y="685801"/>
            <a:ext cx="8496944" cy="3657599"/>
          </a:xfrm>
        </p:spPr>
        <p:txBody>
          <a:bodyPr/>
          <a:lstStyle/>
          <a:p>
            <a:r>
              <a:rPr lang="es-MX" dirty="0" smtClean="0"/>
              <a:t>HUESOS PARIETALES</a:t>
            </a:r>
          </a:p>
          <a:p>
            <a:r>
              <a:rPr lang="es-MX" dirty="0" smtClean="0"/>
              <a:t>Dos</a:t>
            </a:r>
          </a:p>
          <a:p>
            <a:pPr algn="just"/>
            <a:r>
              <a:rPr lang="es-MX" dirty="0" smtClean="0"/>
              <a:t>Forman la porción más grande de las paredes laterales del cráneo, así como su techo.</a:t>
            </a:r>
          </a:p>
          <a:p>
            <a:pPr algn="just"/>
            <a:r>
              <a:rPr lang="es-MX" dirty="0" smtClean="0"/>
              <a:t>Las superficies internas presentan numerosas protrusiones  y depresiones para alojar vasos sanguíneos que irrigan la duramadre y el meninges.</a:t>
            </a:r>
            <a:endParaRPr lang="es-MX" dirty="0"/>
          </a:p>
        </p:txBody>
      </p:sp>
      <p:pic>
        <p:nvPicPr>
          <p:cNvPr id="5" name="Picture 2" descr="C:\Users\pc\Dropbox\Subidas desde cámara\2014-10-26 10.08.03.jpg"/>
          <p:cNvPicPr>
            <a:picLocks noChangeAspect="1" noChangeArrowheads="1"/>
          </p:cNvPicPr>
          <p:nvPr/>
        </p:nvPicPr>
        <p:blipFill rotWithShape="1">
          <a:blip r:embed="rId2" cstate="screen">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a:ext>
            </a:extLst>
          </a:blip>
          <a:srcRect/>
          <a:stretch/>
        </p:blipFill>
        <p:spPr bwMode="auto">
          <a:xfrm>
            <a:off x="1763687" y="260648"/>
            <a:ext cx="6019587" cy="6147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9755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0" y="764704"/>
            <a:ext cx="9144000" cy="4536504"/>
          </a:xfrm>
        </p:spPr>
        <p:txBody>
          <a:bodyPr>
            <a:normAutofit/>
          </a:bodyPr>
          <a:lstStyle/>
          <a:p>
            <a:pPr algn="just"/>
            <a:r>
              <a:rPr lang="es-MX" dirty="0" smtClean="0"/>
              <a:t>HUESOS TEMPORALES</a:t>
            </a:r>
          </a:p>
          <a:p>
            <a:pPr algn="just"/>
            <a:r>
              <a:rPr lang="es-MX" dirty="0" smtClean="0"/>
              <a:t>Dos</a:t>
            </a:r>
          </a:p>
          <a:p>
            <a:pPr algn="just"/>
            <a:r>
              <a:rPr lang="es-MX" dirty="0" smtClean="0"/>
              <a:t>Forman la parte inferior y lateral del cráneo.</a:t>
            </a:r>
          </a:p>
          <a:p>
            <a:pPr algn="just"/>
            <a:r>
              <a:rPr lang="es-MX" dirty="0" smtClean="0"/>
              <a:t>Escama temporal: porción fina y plana que forma la parte anterior y superior de la sien. </a:t>
            </a:r>
          </a:p>
          <a:p>
            <a:pPr algn="just"/>
            <a:r>
              <a:rPr lang="es-MX" dirty="0" smtClean="0"/>
              <a:t>Apófisis zigomática: forma parte del arco zigomático.</a:t>
            </a:r>
          </a:p>
          <a:p>
            <a:pPr algn="just"/>
            <a:r>
              <a:rPr lang="es-MX" dirty="0" smtClean="0"/>
              <a:t>Porción mastoidea: detrás y debajo del conducto auditivo externo</a:t>
            </a:r>
          </a:p>
          <a:p>
            <a:pPr algn="just"/>
            <a:r>
              <a:rPr lang="es-MX" dirty="0" smtClean="0"/>
              <a:t>Apófisis mastoidea: proyección redondeada de la porción mastoidea. (inserción de músculos del cuello).</a:t>
            </a:r>
          </a:p>
          <a:p>
            <a:pPr algn="just"/>
            <a:r>
              <a:rPr lang="es-MX" dirty="0" smtClean="0"/>
              <a:t>Apófisis </a:t>
            </a:r>
            <a:r>
              <a:rPr lang="es-MX" dirty="0" err="1" smtClean="0"/>
              <a:t>estiloidea</a:t>
            </a:r>
            <a:r>
              <a:rPr lang="es-MX" dirty="0" smtClean="0"/>
              <a:t>: inserción de músculos de cuello y lengua.</a:t>
            </a:r>
          </a:p>
          <a:p>
            <a:pPr algn="just"/>
            <a:r>
              <a:rPr lang="es-MX" dirty="0" smtClean="0"/>
              <a:t>Parte petrosa: piso de la cavidad craneana, triangular, aloja oído externo y medio.</a:t>
            </a:r>
            <a:endParaRPr lang="es-MX" dirty="0"/>
          </a:p>
        </p:txBody>
      </p:sp>
      <p:pic>
        <p:nvPicPr>
          <p:cNvPr id="4" name="Picture 5" descr="C:\Users\pc\Dropbox\Subidas desde cámara\2014-10-26 10.08.17.jpg"/>
          <p:cNvPicPr>
            <a:picLocks noChangeAspect="1" noChangeArrowheads="1"/>
          </p:cNvPicPr>
          <p:nvPr/>
        </p:nvPicPr>
        <p:blipFill rotWithShape="1">
          <a:blip r:embed="rId2" cstate="screen">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a:ext>
            </a:extLst>
          </a:blip>
          <a:srcRect/>
          <a:stretch/>
        </p:blipFill>
        <p:spPr bwMode="auto">
          <a:xfrm>
            <a:off x="467544" y="579383"/>
            <a:ext cx="8159004" cy="55736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0646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323528" y="692696"/>
            <a:ext cx="8424936" cy="4752528"/>
          </a:xfrm>
        </p:spPr>
        <p:txBody>
          <a:bodyPr/>
          <a:lstStyle/>
          <a:p>
            <a:r>
              <a:rPr lang="es-MX" dirty="0" smtClean="0"/>
              <a:t>HUESO OCCIPITAL</a:t>
            </a:r>
          </a:p>
          <a:p>
            <a:pPr algn="just"/>
            <a:r>
              <a:rPr lang="es-MX" dirty="0" smtClean="0"/>
              <a:t>Impar</a:t>
            </a:r>
          </a:p>
          <a:p>
            <a:pPr algn="just"/>
            <a:r>
              <a:rPr lang="es-MX" dirty="0" smtClean="0"/>
              <a:t>Forma la región posterior del cráneo.</a:t>
            </a:r>
          </a:p>
          <a:p>
            <a:pPr algn="just"/>
            <a:r>
              <a:rPr lang="es-MX" dirty="0" smtClean="0"/>
              <a:t>Foramen magno: parte inferior del hueso dentro del cual se conecta el bulbo raquídeo con la médula espinal, además de pasar las arterias vertebrales y espinales. </a:t>
            </a:r>
          </a:p>
          <a:p>
            <a:pPr algn="just"/>
            <a:r>
              <a:rPr lang="es-MX" dirty="0" smtClean="0"/>
              <a:t>Cóndilos occipitales: apófisis ovales a ambos lados del foramen magno, se articulan con depresiones presentes en la superficie superior de atlas. </a:t>
            </a:r>
          </a:p>
          <a:p>
            <a:pPr algn="just"/>
            <a:r>
              <a:rPr lang="es-MX" dirty="0" smtClean="0"/>
              <a:t>Protuberancia occipital externa: proyección media más prominente de la superficie posterior del hueso. Palpable. Desde aquí hasta C7 está el ligamento de la nuca. </a:t>
            </a:r>
          </a:p>
          <a:p>
            <a:pPr algn="just"/>
            <a:r>
              <a:rPr lang="es-MX" dirty="0" smtClean="0"/>
              <a:t>Líneas inferiores y superiores de la nuca. (Inserciones musculares)</a:t>
            </a:r>
            <a:endParaRPr lang="es-MX" dirty="0"/>
          </a:p>
        </p:txBody>
      </p:sp>
      <p:pic>
        <p:nvPicPr>
          <p:cNvPr id="7" name="Picture 3" descr="C:\Users\pc\Dropbox\Subidas desde cámara\2014-10-26 10.10.12.jpg"/>
          <p:cNvPicPr>
            <a:picLocks noChangeAspect="1" noChangeArrowheads="1"/>
          </p:cNvPicPr>
          <p:nvPr/>
        </p:nvPicPr>
        <p:blipFill rotWithShape="1">
          <a:blip r:embed="rId2" cstate="screen">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a:ext>
            </a:extLst>
          </a:blip>
          <a:srcRect/>
          <a:stretch/>
        </p:blipFill>
        <p:spPr bwMode="auto">
          <a:xfrm>
            <a:off x="1259632" y="332656"/>
            <a:ext cx="6764732" cy="62373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0010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0" y="116632"/>
            <a:ext cx="9036496" cy="5976663"/>
          </a:xfrm>
        </p:spPr>
        <p:txBody>
          <a:bodyPr>
            <a:normAutofit lnSpcReduction="10000"/>
          </a:bodyPr>
          <a:lstStyle/>
          <a:p>
            <a:pPr algn="just"/>
            <a:r>
              <a:rPr lang="es-MX" dirty="0" smtClean="0"/>
              <a:t>HUESO ESFENOIDES</a:t>
            </a:r>
          </a:p>
          <a:p>
            <a:pPr algn="just"/>
            <a:r>
              <a:rPr lang="es-MX" dirty="0" smtClean="0"/>
              <a:t>Se encuentra en la parte media de la base del cráneo.</a:t>
            </a:r>
          </a:p>
          <a:p>
            <a:pPr algn="just"/>
            <a:r>
              <a:rPr lang="es-MX" dirty="0" smtClean="0"/>
              <a:t>Se articula con todos los demás huesos craneanos, a los que conecta. Llave del piso </a:t>
            </a:r>
            <a:r>
              <a:rPr lang="es-MX" dirty="0" err="1" smtClean="0"/>
              <a:t>creaneano</a:t>
            </a:r>
            <a:r>
              <a:rPr lang="es-MX" dirty="0" smtClean="0"/>
              <a:t>.</a:t>
            </a:r>
          </a:p>
          <a:p>
            <a:pPr algn="just"/>
            <a:r>
              <a:rPr lang="es-MX" dirty="0" smtClean="0"/>
              <a:t>Forma de mariposa con alas plegadas.</a:t>
            </a:r>
          </a:p>
          <a:p>
            <a:pPr algn="just"/>
            <a:r>
              <a:rPr lang="es-MX" dirty="0" smtClean="0"/>
              <a:t>Cuerpo: parte medial, con forma de cubo y hueca. </a:t>
            </a:r>
          </a:p>
          <a:p>
            <a:pPr algn="just"/>
            <a:r>
              <a:rPr lang="es-MX" dirty="0" smtClean="0"/>
              <a:t>Seno esfenoidal: espacio contenido dentro del cuerpo. </a:t>
            </a:r>
          </a:p>
          <a:p>
            <a:pPr algn="just"/>
            <a:r>
              <a:rPr lang="es-MX" dirty="0" smtClean="0"/>
              <a:t>Silla turca: estructura en forma de silla para montar.</a:t>
            </a:r>
          </a:p>
          <a:p>
            <a:pPr algn="just"/>
            <a:r>
              <a:rPr lang="es-MX" dirty="0" smtClean="0"/>
              <a:t>Tubérculos </a:t>
            </a:r>
            <a:r>
              <a:rPr lang="es-MX" dirty="0" err="1" smtClean="0"/>
              <a:t>hipofisiarios</a:t>
            </a:r>
            <a:r>
              <a:rPr lang="es-MX" dirty="0" smtClean="0"/>
              <a:t>: dos, «cuerno de la sillas», protuberancias</a:t>
            </a:r>
          </a:p>
          <a:p>
            <a:pPr algn="just"/>
            <a:r>
              <a:rPr lang="es-MX" dirty="0" smtClean="0"/>
              <a:t>Fosa </a:t>
            </a:r>
            <a:r>
              <a:rPr lang="es-MX" dirty="0" err="1" smtClean="0"/>
              <a:t>hipofisiaria</a:t>
            </a:r>
            <a:r>
              <a:rPr lang="es-MX" dirty="0" smtClean="0"/>
              <a:t>: «asiento de silla», contiene a la hipófisis.</a:t>
            </a:r>
          </a:p>
          <a:p>
            <a:pPr algn="just"/>
            <a:r>
              <a:rPr lang="es-MX" dirty="0" smtClean="0"/>
              <a:t>Dorso de la silla: protuberancia posterior.</a:t>
            </a:r>
          </a:p>
          <a:p>
            <a:pPr algn="just"/>
            <a:r>
              <a:rPr lang="es-MX" dirty="0" smtClean="0"/>
              <a:t>Alas mayores y menores</a:t>
            </a:r>
          </a:p>
          <a:p>
            <a:pPr algn="just"/>
            <a:r>
              <a:rPr lang="es-MX" dirty="0" smtClean="0"/>
              <a:t>Foramen o conducto óptico: ingresa a la órbita el nervio óptico y la arteria oftálmica.</a:t>
            </a:r>
          </a:p>
          <a:p>
            <a:pPr algn="just"/>
            <a:r>
              <a:rPr lang="es-MX" dirty="0" smtClean="0"/>
              <a:t>Fisura orbitaria superior: pasan vasos y venas.</a:t>
            </a:r>
          </a:p>
          <a:p>
            <a:pPr algn="just"/>
            <a:r>
              <a:rPr lang="es-MX" dirty="0" smtClean="0"/>
              <a:t>Apófisis pterigoides: forman parte de la cavidad nasal. </a:t>
            </a:r>
          </a:p>
          <a:p>
            <a:pPr algn="just"/>
            <a:r>
              <a:rPr lang="es-MX" dirty="0" smtClean="0"/>
              <a:t>Foramen oval, foramen </a:t>
            </a:r>
            <a:r>
              <a:rPr lang="es-MX" dirty="0" err="1" smtClean="0"/>
              <a:t>lacerum</a:t>
            </a:r>
            <a:r>
              <a:rPr lang="es-MX" dirty="0"/>
              <a:t> </a:t>
            </a:r>
            <a:r>
              <a:rPr lang="es-MX" dirty="0" smtClean="0"/>
              <a:t>y foramen redondo. </a:t>
            </a:r>
          </a:p>
        </p:txBody>
      </p:sp>
      <p:pic>
        <p:nvPicPr>
          <p:cNvPr id="10" name="Picture 4" descr="C:\Users\pc\Dropbox\Subidas desde cámara\2014-10-26 10.11.07.jpg"/>
          <p:cNvPicPr>
            <a:picLocks noChangeAspect="1" noChangeArrowheads="1"/>
          </p:cNvPicPr>
          <p:nvPr/>
        </p:nvPicPr>
        <p:blipFill rotWithShape="1">
          <a:blip r:embed="rId2" cstate="screen">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a:ext>
            </a:extLst>
          </a:blip>
          <a:srcRect/>
          <a:stretch/>
        </p:blipFill>
        <p:spPr bwMode="auto">
          <a:xfrm>
            <a:off x="755576" y="260648"/>
            <a:ext cx="7354324" cy="603330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C:\Users\pc\Dropbox\Subidas desde cámara\2014-10-26 10.11.20.jpg"/>
          <p:cNvPicPr>
            <a:picLocks noChangeAspect="1" noChangeArrowheads="1"/>
          </p:cNvPicPr>
          <p:nvPr/>
        </p:nvPicPr>
        <p:blipFill rotWithShape="1">
          <a:blip r:embed="rId4" cstate="screen">
            <a:extLst>
              <a:ext uri="{BEBA8EAE-BF5A-486C-A8C5-ECC9F3942E4B}">
                <a14:imgProps xmlns:a14="http://schemas.microsoft.com/office/drawing/2010/main">
                  <a14:imgLayer r:embed="rId5">
                    <a14:imgEffect>
                      <a14:brightnessContrast bright="20000" contrast="40000"/>
                    </a14:imgEffect>
                  </a14:imgLayer>
                </a14:imgProps>
              </a:ext>
              <a:ext uri="{28A0092B-C50C-407E-A947-70E740481C1C}">
                <a14:useLocalDpi xmlns:a14="http://schemas.microsoft.com/office/drawing/2010/main"/>
              </a:ext>
            </a:extLst>
          </a:blip>
          <a:srcRect/>
          <a:stretch/>
        </p:blipFill>
        <p:spPr bwMode="auto">
          <a:xfrm>
            <a:off x="60715" y="1196752"/>
            <a:ext cx="9083285" cy="48038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5990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lemental">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95000"/>
              </a:schemeClr>
            </a:gs>
            <a:gs pos="100000">
              <a:schemeClr val="phClr">
                <a:shade val="40000"/>
                <a:satMod val="180000"/>
              </a:schemeClr>
            </a:gs>
          </a:gsLst>
          <a:lin ang="5400000" scaled="0"/>
        </a:gradFill>
        <a:blipFill>
          <a:blip xmlns:r="http://schemas.openxmlformats.org/officeDocument/2006/relationships" r:embed="rId1">
            <a:duotone>
              <a:schemeClr val="phClr">
                <a:shade val="14000"/>
                <a:satMod val="280000"/>
              </a:schemeClr>
              <a:schemeClr val="phClr">
                <a:tint val="60000"/>
                <a:satMod val="1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Elemental</Template>
  <TotalTime>480</TotalTime>
  <Words>1414</Words>
  <Application>Microsoft Office PowerPoint</Application>
  <PresentationFormat>Presentación en pantalla (4:3)</PresentationFormat>
  <Paragraphs>137</Paragraphs>
  <Slides>15</Slides>
  <Notes>0</Notes>
  <HiddenSlides>0</HiddenSlides>
  <MMClips>0</MMClips>
  <ScaleCrop>false</ScaleCrop>
  <HeadingPairs>
    <vt:vector size="4" baseType="variant">
      <vt:variant>
        <vt:lpstr>Tema</vt:lpstr>
      </vt:variant>
      <vt:variant>
        <vt:i4>1</vt:i4>
      </vt:variant>
      <vt:variant>
        <vt:lpstr>Títulos de diapositiva</vt:lpstr>
      </vt:variant>
      <vt:variant>
        <vt:i4>15</vt:i4>
      </vt:variant>
    </vt:vector>
  </HeadingPairs>
  <TitlesOfParts>
    <vt:vector size="16" baseType="lpstr">
      <vt:lpstr>Elemental</vt:lpstr>
      <vt:lpstr>CRÁNEO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BIBLIOGRAFÍA</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CRÁNEO</dc:title>
  <dc:creator>pc</dc:creator>
  <cp:lastModifiedBy>pc</cp:lastModifiedBy>
  <cp:revision>36</cp:revision>
  <dcterms:created xsi:type="dcterms:W3CDTF">2014-10-26T15:38:55Z</dcterms:created>
  <dcterms:modified xsi:type="dcterms:W3CDTF">2014-10-31T03:24:56Z</dcterms:modified>
</cp:coreProperties>
</file>